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57" r:id="rId4"/>
    <p:sldId id="258" r:id="rId5"/>
    <p:sldId id="292" r:id="rId6"/>
    <p:sldId id="293" r:id="rId7"/>
    <p:sldId id="294"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77" autoAdjust="0"/>
  </p:normalViewPr>
  <p:slideViewPr>
    <p:cSldViewPr>
      <p:cViewPr varScale="1">
        <p:scale>
          <a:sx n="48" d="100"/>
          <a:sy n="48"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47714-4BC9-4460-B53D-E4F818BED459}"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64B62-D7D9-4E79-A2AF-F2007BD4E33F}" type="slidenum">
              <a:rPr lang="en-US" smtClean="0"/>
              <a:pPr/>
              <a:t>‹#›</a:t>
            </a:fld>
            <a:endParaRPr lang="en-US"/>
          </a:p>
        </p:txBody>
      </p:sp>
    </p:spTree>
    <p:extLst>
      <p:ext uri="{BB962C8B-B14F-4D97-AF65-F5344CB8AC3E}">
        <p14:creationId xmlns:p14="http://schemas.microsoft.com/office/powerpoint/2010/main" val="407233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a:t>Note: total liabilities, intragovernmental debt and SI obligations presented above are $62,256 billion, or $62.3 trillion.  As a means of articulating how immense this number in contrast to the total resources of the nation, one can cite that the Federal Reserves number for Household and Nonprofit Organization Net Worth for the third quarter of 2012 is only: $64,769 billion, or $64.8 trillion, as noted at:  http://www.federalreserve.gov/releases/Z1/Current/accessible/b100.htm.  See the 9</a:t>
            </a:r>
            <a:r>
              <a:rPr lang="en-US" baseline="30000" dirty="0"/>
              <a:t>th</a:t>
            </a:r>
            <a:r>
              <a:rPr lang="en-US" dirty="0"/>
              <a:t> line up from the bottom of the table.</a:t>
            </a:r>
          </a:p>
          <a:p>
            <a:pPr rtl="0"/>
            <a:endParaRPr lang="en-US" dirty="0"/>
          </a:p>
          <a:p>
            <a:pPr rtl="0"/>
            <a:r>
              <a:rPr lang="en-US" dirty="0"/>
              <a:t>Total Liabilities, Intergovernmental Debt, and SI Obligations of $62.3 trillion equates to  represent 96% of </a:t>
            </a:r>
            <a:r>
              <a:rPr lang="en-US" dirty="0" smtClean="0"/>
              <a:t>total </a:t>
            </a:r>
            <a:r>
              <a:rPr lang="en-US" dirty="0"/>
              <a:t>household and nonprofit net worth of $64.8 trillion.</a:t>
            </a:r>
          </a:p>
          <a:p>
            <a:pPr rtl="0"/>
            <a:r>
              <a:rPr lang="en-US" dirty="0"/>
              <a:t> </a:t>
            </a:r>
          </a:p>
          <a:p>
            <a:pPr rtl="0"/>
            <a:r>
              <a:rPr lang="en-US" dirty="0"/>
              <a:t>Re: GDP, per Scott Bell: Table 2 in OMB's Midsession Review (MSR) to the 2013 budget (</a:t>
            </a:r>
            <a:r>
              <a:rPr lang="en-US" u="sng" dirty="0"/>
              <a:t>http://www.whitehouse.gov/sites/default/files/omb/budget/fy2013/assets/13msr.pdf ) shows the economic assumptions used in the MSR, including GDP.  In Table 2, 2012 GDP (current dollars) is 15,702 – which, when used as the denominator, results in a 71.9% ratio.  However, this is a calendar year figure, so taking a weighted average of 75% of this amount and 25% of the FY 2011 (15,094) equals a weighted average (fiscal year amount) of 15,550 - - which yields a ratio of 72.7% - round to 73%.  The 2012 amount in the MSR is projected, but this should still give you a reasonable proxy for your calculations.  That said, you get the same result when you apply the current dollar GDP growth rate cited in the BEA report of 4.0% to the actual 2011 GDP in the MSR (15094). </a:t>
            </a:r>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897301" fontAlgn="b">
              <a:defRPr/>
            </a:pPr>
            <a:r>
              <a:rPr lang="en-US" dirty="0"/>
              <a:t>GAO--the state and local sector will provide an additional drag on an already declining federal government fiscal outlook and that the critical problem of escalating costs of health care is an economy wide problem that will need to be addressed by all levels of government.  For access to the April 2012 State and Local Governments’ Fiscal Outlook report (the latest available) go to:  http://www.gao.gov/search?q=State+and+Local+Governments%27+Fiscal+Outlook&amp;Submit=Search</a:t>
            </a:r>
            <a:r>
              <a:rPr lang="en-US" dirty="0" smtClean="0"/>
              <a:t>July 13, 2011 Moody’s placed the U.S. government’s debt rating on review for possible downgrade</a:t>
            </a:r>
          </a:p>
          <a:p>
            <a:pPr rtl="0" eaLnBrk="1" fontAlgn="b" latinLnBrk="0" hangingPunct="1"/>
            <a:endParaRPr lang="en-US" dirty="0"/>
          </a:p>
          <a:p>
            <a:pPr rtl="0" eaLnBrk="1" fontAlgn="b" latinLnBrk="0" hangingPunct="1"/>
            <a:r>
              <a:rPr lang="en-US" dirty="0" smtClean="0"/>
              <a:t>State Rating Changes Through the Recession---</a:t>
            </a:r>
            <a:r>
              <a:rPr lang="en-US" dirty="0"/>
              <a:t>Rating Actions </a:t>
            </a:r>
          </a:p>
          <a:p>
            <a:pPr rtl="0" eaLnBrk="1" fontAlgn="b" latinLnBrk="0" hangingPunct="1"/>
            <a:r>
              <a:rPr lang="en-US" b="1" dirty="0"/>
              <a:t>2007-2012  Upgrades 8, downgrades 18, negative outlook changes 34</a:t>
            </a:r>
            <a:endParaRPr lang="en-US" dirty="0"/>
          </a:p>
          <a:p>
            <a:pPr rtl="0" eaLnBrk="1" fontAlgn="b" latinLnBrk="0" hangingPunct="1"/>
            <a:endParaRPr lang="en-US" dirty="0"/>
          </a:p>
          <a:p>
            <a:pPr>
              <a:buFont typeface="Arial" pitchFamily="34" charset="0"/>
              <a:buChar char="•"/>
            </a:pPr>
            <a:r>
              <a:rPr lang="en-US" dirty="0"/>
              <a:t>Currently, Moody’s :</a:t>
            </a:r>
            <a:r>
              <a:rPr lang="en-US" dirty="0" smtClean="0">
                <a:solidFill>
                  <a:schemeClr val="tx1"/>
                </a:solidFill>
              </a:rPr>
              <a:t> 40 Stable outlooks, 10 Negative outlooks, 0 Positive outlooks</a:t>
            </a:r>
          </a:p>
          <a:p>
            <a:pPr rtl="0" eaLnBrk="1" fontAlgn="b" latinLnBrk="0" hangingPunct="1"/>
            <a:endParaRPr lang="en-US" dirty="0"/>
          </a:p>
          <a:p>
            <a:pPr marL="224325" lvl="1" indent="-224325" defTabSz="897301">
              <a:buFontTx/>
              <a:buAutoNum type="arabicPlain" startAt="3"/>
              <a:defRPr/>
            </a:pPr>
            <a:r>
              <a:rPr lang="en-US" dirty="0" smtClean="0"/>
              <a:t>AAA states governments remain negative due to high dependency on federal employment and federal spending—Maryland, Virginia,</a:t>
            </a:r>
            <a:r>
              <a:rPr lang="en-US" baseline="0" dirty="0" smtClean="0"/>
              <a:t> and New Mexico</a:t>
            </a:r>
          </a:p>
          <a:p>
            <a:pPr marL="224325" lvl="1" indent="-224325" defTabSz="897301">
              <a:buFontTx/>
              <a:buAutoNum type="arabicPlain" startAt="3"/>
              <a:defRPr/>
            </a:pPr>
            <a:endParaRPr lang="en-US" baseline="0" dirty="0" smtClean="0"/>
          </a:p>
          <a:p>
            <a:pPr marL="224325" lvl="1" indent="-224325" defTabSz="897301">
              <a:buFontTx/>
              <a:buAutoNum type="arabicPlain" startAt="3"/>
              <a:defRPr/>
            </a:pPr>
            <a:r>
              <a:rPr lang="en-US" baseline="0" dirty="0" smtClean="0"/>
              <a:t>Fitch:</a:t>
            </a:r>
          </a:p>
          <a:p>
            <a:pPr rtl="0"/>
            <a:r>
              <a:rPr lang="en-US" dirty="0" smtClean="0"/>
              <a:t>Affected bonds include the following issuances or programs: </a:t>
            </a:r>
          </a:p>
          <a:p>
            <a:pPr rtl="0"/>
            <a:r>
              <a:rPr lang="en-US" dirty="0" smtClean="0"/>
              <a:t>--Hawaii Housing Finance &amp; Development Corp. (HI) / 1980 Indenture - SF Mortgages; </a:t>
            </a:r>
          </a:p>
          <a:p>
            <a:pPr rtl="0"/>
            <a:r>
              <a:rPr lang="en-US" dirty="0" smtClean="0"/>
              <a:t>--Indiana Housing and Community Development Authority (IN)/June 1980 Indenture - SF Mortgages; </a:t>
            </a:r>
          </a:p>
          <a:p>
            <a:pPr rtl="0"/>
            <a:r>
              <a:rPr lang="en-US" dirty="0" smtClean="0"/>
              <a:t>--New Florence Nursing Home, Inc. (MO)/GNMA MBS; </a:t>
            </a:r>
          </a:p>
          <a:p>
            <a:pPr marL="224325" lvl="1" indent="-224325" defTabSz="897301">
              <a:buFontTx/>
              <a:buAutoNum type="arabicPlain" startAt="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 Source:  2013</a:t>
            </a:r>
            <a:r>
              <a:rPr lang="en-US" baseline="0" dirty="0" smtClean="0"/>
              <a:t> edition, “Intergovernmental Financial Dependency:  A Study of Key Measure of Dependency for the 50 States.”  Sources of data used in that report consist of state CAFRs, state Single Audit Reports,</a:t>
            </a:r>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1.7 million ft2 for PR is as </a:t>
            </a:r>
            <a:r>
              <a:rPr lang="en-US" smtClean="0"/>
              <a:t>of January 2015.</a:t>
            </a:r>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04732" indent="-504732">
              <a:buFont typeface="Arial" pitchFamily="34" charset="0"/>
              <a:buChar char="•"/>
              <a:defRPr/>
            </a:pPr>
            <a:r>
              <a:rPr lang="en-US" dirty="0" smtClean="0"/>
              <a:t>Potential fluctuations to, considering changes in:</a:t>
            </a:r>
          </a:p>
          <a:p>
            <a:pPr marL="897301" lvl="1" indent="-504732">
              <a:buFont typeface="Courier New" pitchFamily="49" charset="0"/>
              <a:buChar char="o"/>
              <a:defRPr/>
            </a:pPr>
            <a:r>
              <a:rPr lang="en-US" dirty="0" smtClean="0"/>
              <a:t> </a:t>
            </a:r>
            <a:r>
              <a:rPr lang="en-US" sz="2700" dirty="0"/>
              <a:t>Federal Reserve policy and</a:t>
            </a:r>
          </a:p>
          <a:p>
            <a:pPr marL="897301" lvl="1" indent="-504732">
              <a:buFont typeface="Courier New" pitchFamily="49" charset="0"/>
              <a:buChar char="o"/>
              <a:defRPr/>
            </a:pPr>
            <a:r>
              <a:rPr lang="en-US" sz="2700" dirty="0"/>
              <a:t> Levels of holdings by foreign governments!</a:t>
            </a:r>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u="sng" dirty="0"/>
              <a:t>Sources:								</a:t>
            </a:r>
          </a:p>
          <a:p>
            <a:r>
              <a:rPr lang="en-US" baseline="30000" dirty="0"/>
              <a:t>1</a:t>
            </a:r>
            <a:r>
              <a:rPr lang="en-US" dirty="0"/>
              <a:t> Direct Federal Revenues to Entity: Data Collection Forms, FY2011								</a:t>
            </a:r>
          </a:p>
          <a:p>
            <a:r>
              <a:rPr lang="en-US" baseline="30000" dirty="0"/>
              <a:t>2 </a:t>
            </a:r>
            <a:r>
              <a:rPr lang="en-US" dirty="0"/>
              <a:t>Total Entity Revenue: The Entity's FY2011 Consolidation Annual Financial Report (CAFR), Government -Wide Financial Statements, Statement of Activities								</a:t>
            </a:r>
          </a:p>
          <a:p>
            <a:r>
              <a:rPr lang="en-US" baseline="30000" dirty="0"/>
              <a:t>3</a:t>
            </a:r>
            <a:r>
              <a:rPr lang="en-US" dirty="0"/>
              <a:t> Direct Revenue from the Commonwealth: VA Auditor of Public Accounts Comparative Report of the Local Governments Revenue and Expenditures, FY2011								</a:t>
            </a:r>
          </a:p>
          <a:p>
            <a:r>
              <a:rPr lang="en-US" baseline="30000" dirty="0"/>
              <a:t>4</a:t>
            </a:r>
            <a:r>
              <a:rPr lang="en-US" dirty="0"/>
              <a:t> Federal Grants to Local Governments: 2010 Annual Survey of State and Local Government Finances, Governments Division, U.S. Census Bureau								</a:t>
            </a:r>
          </a:p>
          <a:p>
            <a:r>
              <a:rPr lang="en-US" baseline="30000" dirty="0"/>
              <a:t>5</a:t>
            </a:r>
            <a:r>
              <a:rPr lang="en-US" dirty="0"/>
              <a:t> Federal Purchases from State Businesses (Prince William County): 2010 Consolidated Federal Funds Report, Governments Division, U.S. Census Bureau								</a:t>
            </a:r>
          </a:p>
          <a:p>
            <a:r>
              <a:rPr lang="en-US" baseline="30000" dirty="0"/>
              <a:t>5</a:t>
            </a:r>
            <a:r>
              <a:rPr lang="en-US" dirty="0"/>
              <a:t> Federal Purchases from State Businesses (VA and US):  'Trends' function on www.USAspending.gov for FY11 - Contracts								</a:t>
            </a:r>
          </a:p>
          <a:p>
            <a:r>
              <a:rPr lang="en-US" baseline="30000" dirty="0"/>
              <a:t>6</a:t>
            </a:r>
            <a:r>
              <a:rPr lang="en-US" dirty="0"/>
              <a:t> Federal Payments to Individuals – Wages, Pensions, Social Security, Medicare: 2010 Consolidated Federal Funds Report, Governments Division, U.S. Census Bureau								</a:t>
            </a:r>
          </a:p>
          <a:p>
            <a:r>
              <a:rPr lang="en-US" baseline="30000" dirty="0"/>
              <a:t>7</a:t>
            </a:r>
            <a:r>
              <a:rPr lang="en-US" dirty="0"/>
              <a:t> Real GDP: 2011 Real Gross Domestic Product by State, U.S. Bureau of Economic Analysis, obtained Dec. 2012								</a:t>
            </a:r>
          </a:p>
          <a:p>
            <a:r>
              <a:rPr lang="en-US" baseline="30000" dirty="0"/>
              <a:t>8</a:t>
            </a:r>
            <a:r>
              <a:rPr lang="en-US" dirty="0"/>
              <a:t> Military Facilities: Department of Defense '2012 Base Structure Report' illustrating Total </a:t>
            </a:r>
            <a:r>
              <a:rPr lang="en-US" dirty="0" err="1"/>
              <a:t>DoD</a:t>
            </a:r>
            <a:r>
              <a:rPr lang="en-US" dirty="0"/>
              <a:t> Inventory as of 9-30-11								</a:t>
            </a:r>
          </a:p>
          <a:p>
            <a:r>
              <a:rPr lang="en-US" baseline="30000" dirty="0"/>
              <a:t>9</a:t>
            </a:r>
            <a:r>
              <a:rPr lang="en-US" dirty="0"/>
              <a:t> Federal Leased/Owned Buildings: U.S. General Services Administration, Inventory of Leased and Owned Buildings, Dec. 6, 2012 (for VA and US) &amp; Dec. 18, 2012 (for Pr. William County)								</a:t>
            </a:r>
          </a:p>
          <a:p>
            <a:r>
              <a:rPr lang="en-US" dirty="0"/>
              <a:t>*Military Facilities (Pr. William County): Fort Belvoir and MCB Quantico were chosen based on proximity to Prince William's County.								</a:t>
            </a:r>
          </a:p>
          <a:p>
            <a:r>
              <a:rPr lang="en-US" dirty="0"/>
              <a:t>								</a:t>
            </a:r>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DEPARTMENT OF DEFENSE BASE STRUCTURE REPORT FISCAL YEAR 2012 BASELINE</a:t>
            </a:r>
          </a:p>
          <a:p>
            <a:r>
              <a:rPr lang="en-US" b="1" dirty="0"/>
              <a:t>OFFICE OF THE DEPUTY UNDER SECRETARY OF DEFENSE (INSTALLATIONS &amp; ENVIRONMENT)</a:t>
            </a:r>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The 2001-2004 Plan added a vision statement and modified the mission statement:</a:t>
            </a:r>
          </a:p>
          <a:p>
            <a:r>
              <a:rPr lang="en-US" i="1" dirty="0"/>
              <a:t>Prince William County is a premier community where we treasure our past and the promise of our future. We are</a:t>
            </a:r>
          </a:p>
          <a:p>
            <a:r>
              <a:rPr lang="en-US" i="1" dirty="0"/>
              <a:t>diverse and dynamic, with a thriving economy where citizens and businesses grow and succeed together. We are a</a:t>
            </a:r>
          </a:p>
          <a:p>
            <a:r>
              <a:rPr lang="en-US" i="1" dirty="0"/>
              <a:t>global technology leader for the 21st century.</a:t>
            </a:r>
          </a:p>
          <a:p>
            <a:r>
              <a:rPr lang="en-US" i="1" dirty="0"/>
              <a:t>The mission of PWC Government is to provide the necessary services to protect the health, safety, welfare, cultural</a:t>
            </a:r>
          </a:p>
          <a:p>
            <a:r>
              <a:rPr lang="en-US" i="1" dirty="0"/>
              <a:t>resources and environment of citizens and businesses consistent with the community’s values, priorities and fiscal</a:t>
            </a:r>
          </a:p>
          <a:p>
            <a:r>
              <a:rPr lang="en-US" i="1" dirty="0"/>
              <a:t>capacity. This mission is accomplished by encouraging citizen input and involvement, preserving the County’s</a:t>
            </a:r>
          </a:p>
          <a:p>
            <a:r>
              <a:rPr lang="en-US" i="1" dirty="0"/>
              <a:t>fiscal stability, producing effective and efficient government programs, managing the County’s resources, planning</a:t>
            </a:r>
          </a:p>
          <a:p>
            <a:r>
              <a:rPr lang="en-US" i="1" dirty="0"/>
              <a:t>for the future, and representing citizens’ needs and desires to other levels of government.</a:t>
            </a:r>
          </a:p>
          <a:p>
            <a:endParaRPr lang="en-US" i="1" dirty="0"/>
          </a:p>
          <a:p>
            <a:r>
              <a:rPr lang="en-US" b="1" dirty="0"/>
              <a:t>Economic Development - The County will provide a robust, diverse economy with more quality jobs and an</a:t>
            </a:r>
          </a:p>
          <a:p>
            <a:r>
              <a:rPr lang="en-US" dirty="0"/>
              <a:t>expanded commercial tax base.</a:t>
            </a:r>
          </a:p>
          <a:p>
            <a:r>
              <a:rPr lang="en-US" dirty="0"/>
              <a:t> By 2016 the total at-place employment will increase from 111,000 to 118,000.</a:t>
            </a:r>
          </a:p>
          <a:p>
            <a:r>
              <a:rPr lang="en-US" dirty="0"/>
              <a:t> By 2016 the cumulative number of new targeted jobs associated with new County businesses will be 1,200.</a:t>
            </a:r>
          </a:p>
          <a:p>
            <a:r>
              <a:rPr lang="en-US" dirty="0"/>
              <a:t> By 2016 the cumulative number of new targeted jobs associated with existing County businesses will be 480.</a:t>
            </a:r>
          </a:p>
          <a:p>
            <a:r>
              <a:rPr lang="en-US" dirty="0"/>
              <a:t> By 2016 the cumulative value of capital investment associated with new and expansion projects will be $800,000,000.</a:t>
            </a:r>
          </a:p>
          <a:p>
            <a:r>
              <a:rPr lang="en-US" dirty="0"/>
              <a:t> By 2016 the cumulative value of capital investment in targeted redevelopment areas will be $8,000,000.</a:t>
            </a:r>
          </a:p>
          <a:p>
            <a:r>
              <a:rPr lang="en-US" dirty="0"/>
              <a:t>By 2016 the number of dual enrollment (PWCS/NVCC) students will increase to more than the baseline of 301.</a:t>
            </a:r>
          </a:p>
          <a:p>
            <a:r>
              <a:rPr lang="en-US" dirty="0"/>
              <a:t> By 2016 the ratio of National Board Certified Teachers to students will increase from 1:701 to 1:500.</a:t>
            </a:r>
          </a:p>
          <a:p>
            <a:r>
              <a:rPr lang="en-US" dirty="0"/>
              <a:t> By 2016 the percentage of accredited schools will be 100%, even with changes in the accreditation standards.</a:t>
            </a:r>
          </a:p>
          <a:p>
            <a:r>
              <a:rPr lang="en-US" dirty="0"/>
              <a:t> By 2016 the average elementary school classroom size will decrease to less than the baseline of 23.2 students per</a:t>
            </a:r>
          </a:p>
          <a:p>
            <a:r>
              <a:rPr lang="en-US" dirty="0"/>
              <a:t>classroom.</a:t>
            </a:r>
          </a:p>
          <a:p>
            <a:r>
              <a:rPr lang="en-US" dirty="0"/>
              <a:t> By 2016 the average middle school classroom size will decrease to less than the baseline of 30.7 students per</a:t>
            </a:r>
          </a:p>
          <a:p>
            <a:r>
              <a:rPr lang="en-US" dirty="0"/>
              <a:t>classroom.</a:t>
            </a:r>
          </a:p>
          <a:p>
            <a:r>
              <a:rPr lang="en-US" dirty="0"/>
              <a:t> By 2016 the average high school classroom size will decrease to less than the baseline of 29.7 students per</a:t>
            </a:r>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r>
              <a:rPr lang="en-US" dirty="0"/>
              <a:t>Agency Revenue (10.9%) contains revenues</a:t>
            </a:r>
          </a:p>
          <a:p>
            <a:r>
              <a:rPr lang="en-US" dirty="0"/>
              <a:t>that are collected by individual County agencies. These revenues most typically come from Federal and State grants</a:t>
            </a:r>
          </a:p>
          <a:p>
            <a:r>
              <a:rPr lang="en-US" dirty="0"/>
              <a:t>as well as private sector sources.</a:t>
            </a:r>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Rational for Reporting Fiscal Sustainability and Intergovernmental Financial Dependency: </a:t>
            </a:r>
          </a:p>
          <a:p>
            <a:endParaRPr lang="en-US" dirty="0" smtClean="0"/>
          </a:p>
          <a:p>
            <a:r>
              <a:rPr lang="en-US" dirty="0" smtClean="0"/>
              <a:t>1.  Fulfills professional and stewardship responsibilities that apply to senior government financial executives</a:t>
            </a:r>
          </a:p>
          <a:p>
            <a:pPr>
              <a:buNone/>
            </a:pPr>
            <a:endParaRPr lang="en-US" sz="200" dirty="0" smtClean="0"/>
          </a:p>
          <a:p>
            <a:r>
              <a:rPr lang="en-US" dirty="0" smtClean="0"/>
              <a:t>2.  Informs stakeholders of risk prior to actual reductions in federal spending (although that ship has sailed)</a:t>
            </a:r>
          </a:p>
          <a:p>
            <a:pPr>
              <a:buNone/>
            </a:pPr>
            <a:endParaRPr lang="en-US" sz="200" dirty="0" smtClean="0"/>
          </a:p>
          <a:p>
            <a:r>
              <a:rPr lang="en-US" dirty="0" smtClean="0"/>
              <a:t>3.  Facilitates timely and constructive actions by Governors, Legislators, and other elected officials</a:t>
            </a:r>
          </a:p>
          <a:p>
            <a:pPr>
              <a:buNone/>
            </a:pPr>
            <a:endParaRPr lang="en-US" sz="200" dirty="0" smtClean="0"/>
          </a:p>
          <a:p>
            <a:pPr marL="224325" indent="-224325">
              <a:buAutoNum type="arabicPeriod" startAt="4"/>
            </a:pPr>
            <a:r>
              <a:rPr lang="en-US" dirty="0" smtClean="0"/>
              <a:t>Alerts citizens, employees, students, local governments and others likely to be impacted by federal cuts</a:t>
            </a:r>
          </a:p>
          <a:p>
            <a:pPr marL="224325" indent="-224325">
              <a:buAutoNum type="arabicPeriod" startAt="4"/>
            </a:pPr>
            <a:endParaRPr lang="en-US" dirty="0" smtClean="0"/>
          </a:p>
          <a:p>
            <a:pPr lvl="1">
              <a:buNone/>
            </a:pPr>
            <a:r>
              <a:rPr lang="en-US" sz="2700" dirty="0" smtClean="0"/>
              <a:t>Moody’s published recognition, in September 2011, applauding the Commonwealth of Virginia for having created a reserve fund to mitigate susceptibility to federal revenues* </a:t>
            </a:r>
          </a:p>
          <a:p>
            <a:pPr lvl="2"/>
            <a:r>
              <a:rPr lang="en-US" sz="2700" dirty="0" smtClean="0"/>
              <a:t>To be funded at $30 million</a:t>
            </a:r>
          </a:p>
          <a:p>
            <a:pPr lvl="2"/>
            <a:r>
              <a:rPr lang="en-US" sz="2700" dirty="0" smtClean="0"/>
              <a:t>So that funds would be available to</a:t>
            </a:r>
          </a:p>
          <a:p>
            <a:pPr lvl="3"/>
            <a:r>
              <a:rPr lang="en-US" sz="2600" dirty="0" smtClean="0"/>
              <a:t> continue programs affected by federal cuts, </a:t>
            </a:r>
          </a:p>
          <a:p>
            <a:pPr lvl="3"/>
            <a:r>
              <a:rPr lang="en-US" sz="2600" dirty="0" smtClean="0"/>
              <a:t> help cover unfunded federal mandates</a:t>
            </a:r>
          </a:p>
          <a:p>
            <a:pPr lvl="3"/>
            <a:r>
              <a:rPr lang="en-US" sz="2600" dirty="0" smtClean="0"/>
              <a:t>replace lost revenue from lower corporate taxes owing to defense or procurement cuts</a:t>
            </a:r>
          </a:p>
          <a:p>
            <a:pPr lvl="3">
              <a:buNone/>
            </a:pPr>
            <a:r>
              <a:rPr lang="en-US" sz="2600" dirty="0" smtClean="0"/>
              <a:t>	</a:t>
            </a:r>
            <a:r>
              <a:rPr lang="en-US" sz="1600" dirty="0" smtClean="0"/>
              <a:t>*States Prepare for Federal Cuts, AGA  PDC, July 2012      			Emily  </a:t>
            </a:r>
            <a:r>
              <a:rPr lang="en-US" sz="1600" dirty="0" err="1" smtClean="0"/>
              <a:t>Raimes</a:t>
            </a:r>
            <a:r>
              <a:rPr lang="en-US" sz="1600" dirty="0" smtClean="0"/>
              <a:t>,  V.P-Senior Credit Officer</a:t>
            </a:r>
          </a:p>
          <a:p>
            <a:pPr defTabSz="897301">
              <a:defRPr/>
            </a:pPr>
            <a:endParaRPr lang="en-US" i="1" dirty="0" smtClean="0"/>
          </a:p>
          <a:p>
            <a:pPr defTabSz="897301">
              <a:defRPr/>
            </a:pPr>
            <a:endParaRPr lang="en-US" i="1" dirty="0" smtClean="0"/>
          </a:p>
          <a:p>
            <a:pPr defTabSz="897301">
              <a:defRPr/>
            </a:pPr>
            <a:r>
              <a:rPr lang="en-US" i="1" dirty="0" smtClean="0"/>
              <a:t>A</a:t>
            </a:r>
            <a:r>
              <a:rPr lang="en-US" i="0" baseline="0" dirty="0" smtClean="0"/>
              <a:t> </a:t>
            </a:r>
            <a:r>
              <a:rPr lang="en-US" i="1" dirty="0" smtClean="0"/>
              <a:t>More Perfect Constitution</a:t>
            </a:r>
            <a:r>
              <a:rPr lang="en-US" dirty="0" smtClean="0"/>
              <a:t>,</a:t>
            </a:r>
            <a:r>
              <a:rPr lang="en-US" baseline="0" dirty="0" smtClean="0"/>
              <a:t> </a:t>
            </a:r>
            <a:r>
              <a:rPr lang="en-US" dirty="0" smtClean="0"/>
              <a:t>Larry</a:t>
            </a:r>
            <a:r>
              <a:rPr lang="en-US" baseline="0" dirty="0" smtClean="0"/>
              <a:t> Sabato, p. 56 “Activism for a BBA nearly led to the calling of a second Constitutional Convention during the 1990’s when as many as thirty-two states—just two short of the required thirty-four—had submitted applications for a second convention.”</a:t>
            </a:r>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Rational for Reporting Fiscal Sustainability and Intergovernmental Financial Dependency: </a:t>
            </a:r>
          </a:p>
          <a:p>
            <a:endParaRPr lang="en-US" dirty="0"/>
          </a:p>
          <a:p>
            <a:r>
              <a:rPr lang="en-US" dirty="0" smtClean="0"/>
              <a:t>1.  Fulfills professional and stewardship responsibilities that apply to senior government financial executives</a:t>
            </a:r>
          </a:p>
          <a:p>
            <a:pPr>
              <a:buNone/>
            </a:pPr>
            <a:endParaRPr lang="en-US" sz="200" dirty="0"/>
          </a:p>
          <a:p>
            <a:r>
              <a:rPr lang="en-US" dirty="0" smtClean="0"/>
              <a:t>2.  Informs stakeholders of risk prior to actual reductions in federal spending (although that ship has sailed)</a:t>
            </a:r>
          </a:p>
          <a:p>
            <a:pPr>
              <a:buNone/>
            </a:pPr>
            <a:endParaRPr lang="en-US" sz="200" dirty="0"/>
          </a:p>
          <a:p>
            <a:r>
              <a:rPr lang="en-US" dirty="0" smtClean="0"/>
              <a:t>3.  Facilitates timely and constructive actions by Governors, Legislators, and other elected officials</a:t>
            </a:r>
          </a:p>
          <a:p>
            <a:pPr>
              <a:buNone/>
            </a:pPr>
            <a:endParaRPr lang="en-US" sz="200" dirty="0"/>
          </a:p>
          <a:p>
            <a:pPr marL="224325" indent="-224325">
              <a:buAutoNum type="arabicPeriod" startAt="4"/>
            </a:pPr>
            <a:r>
              <a:rPr lang="en-US" dirty="0" smtClean="0"/>
              <a:t>Alerts citizens, employees, students, local governments and others likely to be impacted by federal cuts</a:t>
            </a:r>
          </a:p>
          <a:p>
            <a:pPr marL="224325" indent="-224325">
              <a:buAutoNum type="arabicPeriod" startAt="4"/>
            </a:pPr>
            <a:endParaRPr lang="en-US" dirty="0" smtClean="0"/>
          </a:p>
          <a:p>
            <a:pPr lvl="1">
              <a:buNone/>
            </a:pPr>
            <a:r>
              <a:rPr lang="en-US" sz="2700" dirty="0"/>
              <a:t>Moody’s published recognition, in September 2011, applauding the Commonwealth of Virginia for having created a reserve fund to mitigate susceptibility to federal revenues* </a:t>
            </a:r>
          </a:p>
          <a:p>
            <a:pPr lvl="2"/>
            <a:r>
              <a:rPr lang="en-US" sz="2700" dirty="0"/>
              <a:t>To be funded at $30 million</a:t>
            </a:r>
          </a:p>
          <a:p>
            <a:pPr lvl="2"/>
            <a:r>
              <a:rPr lang="en-US" sz="2700" dirty="0"/>
              <a:t>So that funds would be available to</a:t>
            </a:r>
          </a:p>
          <a:p>
            <a:pPr lvl="3"/>
            <a:r>
              <a:rPr lang="en-US" sz="2600" dirty="0"/>
              <a:t> continue programs affected by federal cuts, </a:t>
            </a:r>
          </a:p>
          <a:p>
            <a:pPr lvl="3"/>
            <a:r>
              <a:rPr lang="en-US" sz="2600" dirty="0"/>
              <a:t> help cover unfunded federal mandates</a:t>
            </a:r>
          </a:p>
          <a:p>
            <a:pPr lvl="3"/>
            <a:r>
              <a:rPr lang="en-US" sz="2600" dirty="0"/>
              <a:t>replace lost revenue from lower corporate taxes owing to defense or procurement cuts</a:t>
            </a:r>
          </a:p>
          <a:p>
            <a:pPr lvl="3">
              <a:buNone/>
            </a:pPr>
            <a:r>
              <a:rPr lang="en-US" sz="2600" dirty="0"/>
              <a:t>	</a:t>
            </a:r>
            <a:r>
              <a:rPr lang="en-US" sz="1600" dirty="0"/>
              <a:t>*States Prepare for Federal Cuts, AGA  PDC, July 2012      			Emily  </a:t>
            </a:r>
            <a:r>
              <a:rPr lang="en-US" sz="1600" dirty="0" err="1"/>
              <a:t>Raimes</a:t>
            </a:r>
            <a:r>
              <a:rPr lang="en-US" sz="1600" dirty="0"/>
              <a:t>,  V.P-Senior Credit Officer</a:t>
            </a:r>
          </a:p>
          <a:p>
            <a:pPr marL="224325" indent="-224325"/>
            <a:endParaRPr lang="en-US" dirty="0" smtClean="0"/>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Century Schoolbook" pitchFamily="18" charset="0"/>
              </a:rPr>
              <a:t>“To state the facts frankly is not to despair the future nor indict the past. The prudent heir takes careful inventory of his legacies and gives a faithful accounting to those whom he owes an obligation of trust.” </a:t>
            </a:r>
          </a:p>
          <a:p>
            <a:endParaRPr lang="en-US" sz="1200" b="1" dirty="0" smtClean="0">
              <a:latin typeface="Century Schoolbook" pitchFamily="18" charset="0"/>
            </a:endParaRPr>
          </a:p>
          <a:p>
            <a:r>
              <a:rPr lang="en-US" sz="1200" b="1" dirty="0" smtClean="0">
                <a:latin typeface="Century Schoolbook" pitchFamily="18" charset="0"/>
              </a:rPr>
              <a:t> - John F. Kennedy</a:t>
            </a:r>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a:t>The U.S. Treasury Department and the U.S. Comptroller General have declared the Federal Government to be fiscally unsustainable. </a:t>
            </a:r>
          </a:p>
          <a:p>
            <a:pPr rtl="0"/>
            <a:endParaRPr lang="en-US" dirty="0"/>
          </a:p>
          <a:p>
            <a:pPr rtl="0"/>
            <a:r>
              <a:rPr lang="en-US" dirty="0"/>
              <a:t>Both Social Security and Medicare programs currently disburse more then they take in and therefore are drawing down on their trust fund balances.</a:t>
            </a:r>
          </a:p>
          <a:p>
            <a:pPr rtl="0"/>
            <a:endParaRPr lang="en-US" dirty="0"/>
          </a:p>
          <a:p>
            <a:pPr rtl="0"/>
            <a:r>
              <a:rPr lang="en-US" dirty="0"/>
              <a:t>Sequester provisions and other cuts called for in the Budget Control Act of 2011 are beginning to reduce Federal discretionary programs, and are scheduled to total$2.1 Trillion over ten years.</a:t>
            </a:r>
          </a:p>
          <a:p>
            <a:pPr rtl="0"/>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0" hangingPunct="0">
              <a:buNone/>
            </a:pPr>
            <a:endParaRPr lang="en-US" sz="1100" dirty="0">
              <a:ea typeface="Calibri" pitchFamily="34" charset="0"/>
              <a:cs typeface="Times New Roman" pitchFamily="18" charset="0"/>
            </a:endParaRPr>
          </a:p>
          <a:p>
            <a:pPr rtl="0"/>
            <a:r>
              <a:rPr lang="en-US" dirty="0"/>
              <a:t>The </a:t>
            </a:r>
            <a:r>
              <a:rPr lang="en-US" i="1" dirty="0"/>
              <a:t>2012 Financial Report of the United States Government states, “The projections in this Report indicate that current policy is not sustainable. The debt-to-GDP ratio is projected to reach 395 percent in 2087 and to rise continuously thereafter. Preventing the debt-to-GDP ratio from rising over the next 75 years is estimated to require some combination of spending reductions and revenue increases that amount to 2.7 percent of GDP over the period. While this estimate of the “75-year fiscal gap” is highly uncertain, current fiscal policies cannot be sustained indefinitely.”</a:t>
            </a:r>
          </a:p>
          <a:p>
            <a:pPr defTabSz="897301">
              <a:defRPr/>
            </a:pPr>
            <a:r>
              <a:rPr lang="en-US" dirty="0"/>
              <a:t>Through its quantitative easing program, the Federal Reserve is creating (i.e. printing) money and buying $40 billion of mortgage-backed securities and $45 billion of U.S. Treasuries per month—</a:t>
            </a:r>
            <a:r>
              <a:rPr lang="en-US" dirty="0" smtClean="0"/>
              <a:t>Federal Reserve will end quantitative easing program that has seen it spend billions on bonds over past six years; will continue to hold short-term interest rates near zero, and will replace maturing bonds to keep holdings at about $4.5 trillion Under QE, the Fed bought its trillions of dollars-worth of bonds mostly from banks and paid the banks by depositing the money in their accounts at the Federal Reserve. Banks were then free to lend the money, but Blinder says even as those trillions piled up, banks decided not to lend most of it</a:t>
            </a:r>
            <a:endParaRPr lang="en-US" dirty="0"/>
          </a:p>
          <a:p>
            <a:pPr rtl="0"/>
            <a:r>
              <a:rPr lang="en-US" dirty="0"/>
              <a:t>The statement of the Comptroller General of the United States included in this report stated, “The comprehensive long-term fiscal projections presented in the unaudited Required Supplemental Information section of the 2012 Financial Report of the United States of the United States Government show that—absent policy changes—the federal government continues to face an unsustainable fiscal path.”</a:t>
            </a:r>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Wingdings" pitchFamily="2" charset="2"/>
              <a:buChar char="§"/>
            </a:pPr>
            <a:r>
              <a:rPr lang="en-US" sz="2000" dirty="0"/>
              <a:t>Continued </a:t>
            </a:r>
            <a:r>
              <a:rPr lang="en-US" sz="2000" b="1" dirty="0"/>
              <a:t>negative projections by CBO and GAO </a:t>
            </a:r>
            <a:r>
              <a:rPr lang="en-US" sz="2000" dirty="0"/>
              <a:t>on the long-term fiscal condition of the federal government</a:t>
            </a:r>
          </a:p>
          <a:p>
            <a:pPr>
              <a:buFont typeface="Wingdings" pitchFamily="2" charset="2"/>
              <a:buChar char="§"/>
            </a:pPr>
            <a:endParaRPr lang="en-US" sz="800" dirty="0"/>
          </a:p>
          <a:p>
            <a:pPr>
              <a:buFont typeface="Wingdings" pitchFamily="2" charset="2"/>
              <a:buChar char="§"/>
            </a:pPr>
            <a:r>
              <a:rPr lang="en-US" sz="2000" dirty="0"/>
              <a:t>Continued </a:t>
            </a:r>
            <a:r>
              <a:rPr lang="en-US" sz="2000" b="1" dirty="0"/>
              <a:t>negative disclosures </a:t>
            </a:r>
            <a:r>
              <a:rPr lang="en-US" sz="2000" dirty="0"/>
              <a:t>concerning long-term fiscal sustainability reported in annual “Financial Report of the United States Government”</a:t>
            </a:r>
          </a:p>
          <a:p>
            <a:pPr>
              <a:buFont typeface="Wingdings" pitchFamily="2" charset="2"/>
              <a:buChar char="§"/>
            </a:pPr>
            <a:endParaRPr lang="en-US" sz="800" dirty="0"/>
          </a:p>
          <a:p>
            <a:pPr>
              <a:buFont typeface="Wingdings" pitchFamily="2" charset="2"/>
              <a:buChar char="§"/>
            </a:pPr>
            <a:r>
              <a:rPr lang="en-US" sz="2000" dirty="0"/>
              <a:t>Continued </a:t>
            </a:r>
            <a:r>
              <a:rPr lang="en-US" sz="2000" b="1" dirty="0"/>
              <a:t>negative projections by Trustees </a:t>
            </a:r>
            <a:r>
              <a:rPr lang="en-US" sz="2000" dirty="0"/>
              <a:t>of  Social Security and Medicare funds</a:t>
            </a:r>
          </a:p>
          <a:p>
            <a:pPr>
              <a:buFont typeface="Wingdings" pitchFamily="2" charset="2"/>
              <a:buChar char="§"/>
            </a:pPr>
            <a:endParaRPr lang="en-US" sz="800" dirty="0"/>
          </a:p>
          <a:p>
            <a:pPr>
              <a:buFont typeface="Wingdings" pitchFamily="2" charset="2"/>
              <a:buChar char="§"/>
            </a:pPr>
            <a:r>
              <a:rPr lang="en-US" sz="2000" dirty="0"/>
              <a:t>Assignment of </a:t>
            </a:r>
            <a:r>
              <a:rPr lang="en-US" sz="2000" b="1" dirty="0"/>
              <a:t>lower ratings or negative watch notices </a:t>
            </a:r>
            <a:r>
              <a:rPr lang="en-US" sz="2000" dirty="0"/>
              <a:t>on bonds of states and localities identified as being susceptible to changes in federal flows</a:t>
            </a:r>
          </a:p>
          <a:p>
            <a:pPr>
              <a:buFont typeface="Wingdings" pitchFamily="2" charset="2"/>
              <a:buChar char="§"/>
            </a:pPr>
            <a:endParaRPr lang="en-US" sz="800" dirty="0"/>
          </a:p>
          <a:p>
            <a:pPr>
              <a:buFont typeface="Wingdings" pitchFamily="2" charset="2"/>
              <a:buChar char="§"/>
            </a:pPr>
            <a:r>
              <a:rPr lang="en-US" sz="2000" dirty="0"/>
              <a:t>Continued </a:t>
            </a:r>
            <a:r>
              <a:rPr lang="en-US" sz="2000" b="1" dirty="0"/>
              <a:t>AA+ rating from S &amp; P </a:t>
            </a:r>
            <a:r>
              <a:rPr lang="en-US" sz="2000" dirty="0"/>
              <a:t>on U.S. Treasury Securities, which S &amp; P reported on August 5, 2011:</a:t>
            </a:r>
          </a:p>
          <a:p>
            <a:pPr marL="336488" lvl="1" indent="-336488"/>
            <a:r>
              <a:rPr lang="en-US" sz="2000" dirty="0"/>
              <a:t>		“…reflects our view that the effectiveness, stability, and 	predictability of American policymaking and political institutions 	have weakened at a time of ongoing fiscal challenges…”</a:t>
            </a:r>
          </a:p>
          <a:p>
            <a:pPr lvl="1">
              <a:buFont typeface="Wingdings" pitchFamily="2" charset="2"/>
              <a:buChar char="§"/>
            </a:pPr>
            <a:endParaRPr lang="en-US" sz="1600" dirty="0"/>
          </a:p>
          <a:p>
            <a:pPr>
              <a:buFont typeface="Wingdings" pitchFamily="2" charset="2"/>
              <a:buChar char="§"/>
            </a:pPr>
            <a:endParaRPr lang="en-US" sz="2000" dirty="0"/>
          </a:p>
          <a:p>
            <a:endParaRPr lang="en-US" dirty="0"/>
          </a:p>
        </p:txBody>
      </p:sp>
      <p:sp>
        <p:nvSpPr>
          <p:cNvPr id="4" name="Slide Number Placeholder 3"/>
          <p:cNvSpPr>
            <a:spLocks noGrp="1"/>
          </p:cNvSpPr>
          <p:nvPr>
            <p:ph type="sldNum" sz="quarter" idx="10"/>
          </p:nvPr>
        </p:nvSpPr>
        <p:spPr/>
        <p:txBody>
          <a:bodyPr/>
          <a:lstStyle/>
          <a:p>
            <a:fld id="{C12A7D42-D906-4404-9A58-76DBE49E84F2}"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www.twitter.com/larsonallen" TargetMode="External"/><Relationship Id="rId3" Type="http://schemas.openxmlformats.org/officeDocument/2006/relationships/hyperlink" Target="http://www.larsonallen.com/blo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hyperlink" Target="http://www.linkedin.com/companies/larsonallen" TargetMode="External"/><Relationship Id="rId5" Type="http://schemas.openxmlformats.org/officeDocument/2006/relationships/image" Target="../media/image5.png"/><Relationship Id="rId10" Type="http://schemas.openxmlformats.org/officeDocument/2006/relationships/hyperlink" Target="http://www.facebook.com/%0blarsonallen" TargetMode="External"/><Relationship Id="rId4" Type="http://schemas.openxmlformats.org/officeDocument/2006/relationships/image" Target="../media/image4.png"/><Relationship Id="rId9" Type="http://schemas.openxmlformats.org/officeDocument/2006/relationships/hyperlink" Target="http://www.twitter.com/larsonallenhc"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08BCC-EDD9-4244-9261-3CE79DED5036}"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307395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08BCC-EDD9-4244-9261-3CE79DED5036}"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387957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08BCC-EDD9-4244-9261-3CE79DED5036}"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1493134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CLA-Cover-01.png"/>
          <p:cNvPicPr>
            <a:picLocks noChangeAspect="1"/>
          </p:cNvPicPr>
          <p:nvPr userDrawn="1"/>
        </p:nvPicPr>
        <p:blipFill>
          <a:blip r:embed="rId2" cstate="print"/>
          <a:stretch>
            <a:fillRect/>
          </a:stretch>
        </p:blipFill>
        <p:spPr>
          <a:xfrm>
            <a:off x="377" y="283"/>
            <a:ext cx="9143245" cy="6857434"/>
          </a:xfrm>
          <a:prstGeom prst="rect">
            <a:avLst/>
          </a:prstGeom>
        </p:spPr>
      </p:pic>
      <p:sp>
        <p:nvSpPr>
          <p:cNvPr id="175107" name="Rectangle 3"/>
          <p:cNvSpPr>
            <a:spLocks noGrp="1" noChangeArrowheads="1"/>
          </p:cNvSpPr>
          <p:nvPr>
            <p:ph type="ctrTitle"/>
          </p:nvPr>
        </p:nvSpPr>
        <p:spPr>
          <a:xfrm>
            <a:off x="1676400" y="2057400"/>
            <a:ext cx="5791200" cy="1905000"/>
          </a:xfrm>
        </p:spPr>
        <p:txBody>
          <a:bodyPr anchor="t"/>
          <a:lstStyle>
            <a:lvl1pPr algn="ctr">
              <a:defRPr>
                <a:solidFill>
                  <a:schemeClr val="bg1"/>
                </a:solidFill>
              </a:defRPr>
            </a:lvl1pPr>
          </a:lstStyle>
          <a:p>
            <a:r>
              <a:rPr lang="en-US" smtClean="0"/>
              <a:t>Click to edit Master title style</a:t>
            </a:r>
            <a:endParaRPr lang="en-US" dirty="0"/>
          </a:p>
        </p:txBody>
      </p:sp>
      <p:sp>
        <p:nvSpPr>
          <p:cNvPr id="175108" name="Rectangle 4"/>
          <p:cNvSpPr>
            <a:spLocks noGrp="1" noChangeArrowheads="1"/>
          </p:cNvSpPr>
          <p:nvPr>
            <p:ph type="subTitle" idx="1"/>
          </p:nvPr>
        </p:nvSpPr>
        <p:spPr>
          <a:xfrm>
            <a:off x="1676400" y="4038600"/>
            <a:ext cx="5791200" cy="1447800"/>
          </a:xfrm>
        </p:spPr>
        <p:txBody>
          <a:bodyPr/>
          <a:lstStyle>
            <a:lvl1pPr marL="0" indent="0" algn="ctr">
              <a:buFontTx/>
              <a:buNone/>
              <a:defRPr>
                <a:solidFill>
                  <a:schemeClr val="accent5"/>
                </a:solidFill>
              </a:defRPr>
            </a:lvl1pPr>
          </a:lstStyle>
          <a:p>
            <a:r>
              <a:rPr lang="en-US" smtClean="0"/>
              <a:t>Click to edit Master subtitle style</a:t>
            </a:r>
            <a:endParaRPr lang="en-US" dirty="0"/>
          </a:p>
        </p:txBody>
      </p:sp>
      <p:sp>
        <p:nvSpPr>
          <p:cNvPr id="175110" name="Rectangle 6"/>
          <p:cNvSpPr>
            <a:spLocks noGrp="1" noChangeArrowheads="1"/>
          </p:cNvSpPr>
          <p:nvPr>
            <p:ph type="ftr" sz="quarter" idx="3"/>
          </p:nvPr>
        </p:nvSpPr>
        <p:spPr>
          <a:xfrm>
            <a:off x="1676400" y="5546725"/>
            <a:ext cx="5791200" cy="168275"/>
          </a:xfrm>
        </p:spPr>
        <p:txBody>
          <a:bodyPr anchor="t"/>
          <a:lstStyle>
            <a:lvl1pPr algn="ctr">
              <a:defRPr sz="1000">
                <a:solidFill>
                  <a:schemeClr val="bg1"/>
                </a:solidFill>
              </a:defRPr>
            </a:lvl1pPr>
          </a:lstStyle>
          <a:p>
            <a:endParaRPr lang="en-US" dirty="0">
              <a:solidFill>
                <a:srgbClr val="FFFFFF"/>
              </a:solidFill>
            </a:endParaRPr>
          </a:p>
        </p:txBody>
      </p:sp>
      <p:sp>
        <p:nvSpPr>
          <p:cNvPr id="175112" name="Rectangle 8"/>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dirty="0">
              <a:solidFill>
                <a:srgbClr val="000000"/>
              </a:solidFill>
            </a:endParaRPr>
          </a:p>
        </p:txBody>
      </p:sp>
      <p:sp>
        <p:nvSpPr>
          <p:cNvPr id="175125"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rgbClr val="FFFFFF"/>
                </a:solidFill>
              </a:rPr>
              <a:pPr algn="ctr">
                <a:spcBef>
                  <a:spcPct val="50000"/>
                </a:spcBef>
              </a:pPr>
              <a:t>‹#›</a:t>
            </a:fld>
            <a:endParaRPr lang="en-US" sz="800" dirty="0">
              <a:solidFill>
                <a:srgbClr val="FFFFFF"/>
              </a:solidFill>
            </a:endParaRPr>
          </a:p>
        </p:txBody>
      </p:sp>
      <p:sp>
        <p:nvSpPr>
          <p:cNvPr id="12"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rgbClr val="FFFFFF"/>
                </a:solidFill>
              </a:rPr>
              <a:pPr algn="ctr">
                <a:spcBef>
                  <a:spcPct val="50000"/>
                </a:spcBef>
              </a:pPr>
              <a:t>‹#›</a:t>
            </a:fld>
            <a:endParaRPr lang="en-US" sz="800" dirty="0">
              <a:solidFill>
                <a:srgbClr val="FFFFFF"/>
              </a:solidFill>
            </a:endParaRPr>
          </a:p>
        </p:txBody>
      </p:sp>
      <p:sp>
        <p:nvSpPr>
          <p:cNvPr id="15"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rgbClr val="9B9A3D"/>
                </a:solidFill>
              </a:rPr>
              <a:pPr algn="ctr">
                <a:spcBef>
                  <a:spcPct val="50000"/>
                </a:spcBef>
              </a:pPr>
              <a:t>‹#›</a:t>
            </a:fld>
            <a:endParaRPr lang="en-US" sz="800" dirty="0">
              <a:solidFill>
                <a:srgbClr val="9B9A3D"/>
              </a:solidFill>
            </a:endParaRPr>
          </a:p>
        </p:txBody>
      </p:sp>
      <p:sp>
        <p:nvSpPr>
          <p:cNvPr id="16" name="Text Box 13"/>
          <p:cNvSpPr txBox="1">
            <a:spLocks noChangeArrowheads="1"/>
          </p:cNvSpPr>
          <p:nvPr/>
        </p:nvSpPr>
        <p:spPr bwMode="auto">
          <a:xfrm rot="16200000">
            <a:off x="8251566" y="707768"/>
            <a:ext cx="1600201" cy="184666"/>
          </a:xfrm>
          <a:prstGeom prst="rect">
            <a:avLst/>
          </a:prstGeom>
          <a:noFill/>
          <a:ln w="9525">
            <a:noFill/>
            <a:miter lim="800000"/>
            <a:headEnd/>
            <a:tailEnd/>
          </a:ln>
          <a:effectLst/>
        </p:spPr>
        <p:txBody>
          <a:bodyPr wrap="square">
            <a:spAutoFit/>
          </a:bodyPr>
          <a:lstStyle/>
          <a:p>
            <a:pPr algn="r">
              <a:spcBef>
                <a:spcPct val="50000"/>
              </a:spcBef>
            </a:pPr>
            <a:r>
              <a:rPr lang="en-US" sz="600" dirty="0">
                <a:solidFill>
                  <a:srgbClr val="FFFFFF"/>
                </a:solidFill>
              </a:rPr>
              <a:t>©2012 CliftonLarsonAllen LLP</a:t>
            </a:r>
            <a:endParaRPr lang="en-US" sz="800" dirty="0">
              <a:solidFill>
                <a:srgbClr val="FFFFFF"/>
              </a:solidFill>
            </a:endParaRPr>
          </a:p>
        </p:txBody>
      </p:sp>
    </p:spTree>
    <p:extLst>
      <p:ext uri="{BB962C8B-B14F-4D97-AF65-F5344CB8AC3E}">
        <p14:creationId xmlns:p14="http://schemas.microsoft.com/office/powerpoint/2010/main" val="268073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127755"/>
            <a:chOff x="0" y="0"/>
            <a:chExt cx="9144000" cy="1127755"/>
          </a:xfrm>
        </p:grpSpPr>
        <p:sp>
          <p:nvSpPr>
            <p:cNvPr id="6"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solidFill>
                  <a:srgbClr val="000000"/>
                </a:solidFill>
              </a:endParaRPr>
            </a:p>
          </p:txBody>
        </p:sp>
        <p:pic>
          <p:nvPicPr>
            <p:cNvPr id="7" name="Picture 6"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3767"/>
              </a:solidFill>
            </a:endParaRPr>
          </a:p>
        </p:txBody>
      </p:sp>
    </p:spTree>
    <p:extLst>
      <p:ext uri="{BB962C8B-B14F-4D97-AF65-F5344CB8AC3E}">
        <p14:creationId xmlns:p14="http://schemas.microsoft.com/office/powerpoint/2010/main" val="161258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003767"/>
              </a:solidFill>
            </a:endParaRPr>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cxnSp>
        <p:nvCxnSpPr>
          <p:cNvPr id="10" name="Straight Connector 9"/>
          <p:cNvCxnSpPr/>
          <p:nvPr/>
        </p:nvCxnSpPr>
        <p:spPr bwMode="auto">
          <a:xfrm>
            <a:off x="838200" y="3962400"/>
            <a:ext cx="762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cxnSp>
        <p:nvCxnSpPr>
          <p:cNvPr id="13" name="Straight Connector 12"/>
          <p:cNvCxnSpPr/>
          <p:nvPr/>
        </p:nvCxnSpPr>
        <p:spPr bwMode="auto">
          <a:xfrm>
            <a:off x="838200" y="3962400"/>
            <a:ext cx="762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2268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6" name="Group 5"/>
          <p:cNvGrpSpPr/>
          <p:nvPr userDrawn="1"/>
        </p:nvGrpSpPr>
        <p:grpSpPr>
          <a:xfrm>
            <a:off x="0" y="0"/>
            <a:ext cx="9144000" cy="1127755"/>
            <a:chOff x="0" y="0"/>
            <a:chExt cx="9144000" cy="1127755"/>
          </a:xfrm>
        </p:grpSpPr>
        <p:sp>
          <p:nvSpPr>
            <p:cNvPr id="7"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solidFill>
                  <a:srgbClr val="000000"/>
                </a:solidFill>
              </a:endParaRPr>
            </a:p>
          </p:txBody>
        </p:sp>
        <p:pic>
          <p:nvPicPr>
            <p:cNvPr id="8" name="Picture 7"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003767"/>
              </a:solidFill>
            </a:endParaRPr>
          </a:p>
        </p:txBody>
      </p:sp>
    </p:spTree>
    <p:extLst>
      <p:ext uri="{BB962C8B-B14F-4D97-AF65-F5344CB8AC3E}">
        <p14:creationId xmlns:p14="http://schemas.microsoft.com/office/powerpoint/2010/main" val="383437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8" name="Group 7"/>
          <p:cNvGrpSpPr/>
          <p:nvPr userDrawn="1"/>
        </p:nvGrpSpPr>
        <p:grpSpPr>
          <a:xfrm>
            <a:off x="0" y="0"/>
            <a:ext cx="9144000" cy="1127755"/>
            <a:chOff x="0" y="0"/>
            <a:chExt cx="9144000" cy="1127755"/>
          </a:xfrm>
        </p:grpSpPr>
        <p:sp>
          <p:nvSpPr>
            <p:cNvPr id="9"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solidFill>
                  <a:srgbClr val="000000"/>
                </a:solidFill>
              </a:endParaRPr>
            </a:p>
          </p:txBody>
        </p:sp>
        <p:pic>
          <p:nvPicPr>
            <p:cNvPr id="10" name="Picture 9"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a:xfrm>
            <a:off x="457200" y="274638"/>
            <a:ext cx="8229600" cy="792162"/>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352550"/>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992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52550"/>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992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003767"/>
              </a:solidFill>
            </a:endParaRPr>
          </a:p>
        </p:txBody>
      </p:sp>
    </p:spTree>
    <p:extLst>
      <p:ext uri="{BB962C8B-B14F-4D97-AF65-F5344CB8AC3E}">
        <p14:creationId xmlns:p14="http://schemas.microsoft.com/office/powerpoint/2010/main" val="398548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4" name="Group 3"/>
          <p:cNvGrpSpPr/>
          <p:nvPr userDrawn="1"/>
        </p:nvGrpSpPr>
        <p:grpSpPr>
          <a:xfrm>
            <a:off x="0" y="0"/>
            <a:ext cx="9144000" cy="1127755"/>
            <a:chOff x="0" y="0"/>
            <a:chExt cx="9144000" cy="1127755"/>
          </a:xfrm>
        </p:grpSpPr>
        <p:sp>
          <p:nvSpPr>
            <p:cNvPr id="5"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solidFill>
                  <a:srgbClr val="000000"/>
                </a:solidFill>
              </a:endParaRPr>
            </a:p>
          </p:txBody>
        </p:sp>
        <p:pic>
          <p:nvPicPr>
            <p:cNvPr id="6" name="Picture 5"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endParaRPr lang="en-US" dirty="0">
              <a:solidFill>
                <a:srgbClr val="003767"/>
              </a:solidFill>
            </a:endParaRPr>
          </a:p>
        </p:txBody>
      </p:sp>
    </p:spTree>
    <p:extLst>
      <p:ext uri="{BB962C8B-B14F-4D97-AF65-F5344CB8AC3E}">
        <p14:creationId xmlns:p14="http://schemas.microsoft.com/office/powerpoint/2010/main" val="409081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003767"/>
              </a:solidFill>
            </a:endParaRPr>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Tree>
    <p:extLst>
      <p:ext uri="{BB962C8B-B14F-4D97-AF65-F5344CB8AC3E}">
        <p14:creationId xmlns:p14="http://schemas.microsoft.com/office/powerpoint/2010/main" val="149648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2" name="Rectangle 15"/>
          <p:cNvSpPr>
            <a:spLocks noChangeArrowheads="1"/>
          </p:cNvSpPr>
          <p:nvPr userDrawn="1"/>
        </p:nvSpPr>
        <p:spPr bwMode="auto">
          <a:xfrm>
            <a:off x="0" y="1371600"/>
            <a:ext cx="3520440" cy="4800600"/>
          </a:xfrm>
          <a:prstGeom prst="rect">
            <a:avLst/>
          </a:prstGeom>
          <a:solidFill>
            <a:schemeClr val="bg1"/>
          </a:solidFill>
          <a:ln w="9525">
            <a:noFill/>
            <a:miter lim="800000"/>
            <a:headEnd/>
            <a:tailEnd/>
          </a:ln>
          <a:effectLst/>
        </p:spPr>
        <p:txBody>
          <a:bodyPr wrap="none" anchor="ctr"/>
          <a:lstStyle/>
          <a:p>
            <a:endParaRPr lang="en-US" dirty="0">
              <a:solidFill>
                <a:srgbClr val="000000"/>
              </a:solidFill>
            </a:endParaRPr>
          </a:p>
        </p:txBody>
      </p:sp>
      <p:sp>
        <p:nvSpPr>
          <p:cNvPr id="20" name="Rectangle 15"/>
          <p:cNvSpPr>
            <a:spLocks noChangeArrowheads="1"/>
          </p:cNvSpPr>
          <p:nvPr/>
        </p:nvSpPr>
        <p:spPr bwMode="auto">
          <a:xfrm>
            <a:off x="0" y="0"/>
            <a:ext cx="3520440" cy="1371600"/>
          </a:xfrm>
          <a:prstGeom prst="rect">
            <a:avLst/>
          </a:prstGeom>
          <a:solidFill>
            <a:schemeClr val="tx2"/>
          </a:solidFill>
          <a:ln w="9525">
            <a:noFill/>
            <a:miter lim="800000"/>
            <a:headEnd/>
            <a:tailEnd/>
          </a:ln>
          <a:effectLst/>
        </p:spPr>
        <p:txBody>
          <a:bodyPr wrap="none" anchor="ctr"/>
          <a:lstStyle/>
          <a:p>
            <a:endParaRPr lang="en-US" dirty="0">
              <a:solidFill>
                <a:srgbClr val="000000"/>
              </a:solidFill>
            </a:endParaRPr>
          </a:p>
        </p:txBody>
      </p:sp>
      <p:pic>
        <p:nvPicPr>
          <p:cNvPr id="21" name="Picture 20" descr="Color-Bar-Inside-Header-01.png"/>
          <p:cNvPicPr>
            <a:picLocks/>
          </p:cNvPicPr>
          <p:nvPr userDrawn="1"/>
        </p:nvPicPr>
        <p:blipFill>
          <a:blip r:embed="rId2" cstate="print"/>
          <a:stretch>
            <a:fillRect/>
          </a:stretch>
        </p:blipFill>
        <p:spPr>
          <a:xfrm>
            <a:off x="755" y="1371600"/>
            <a:ext cx="3520440" cy="60955"/>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3767"/>
              </a:solidFill>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Tree>
    <p:extLst>
      <p:ext uri="{BB962C8B-B14F-4D97-AF65-F5344CB8AC3E}">
        <p14:creationId xmlns:p14="http://schemas.microsoft.com/office/powerpoint/2010/main" val="327077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08BCC-EDD9-4244-9261-3CE79DED5036}"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1186536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2" name="Title 1"/>
          <p:cNvSpPr>
            <a:spLocks noGrp="1"/>
          </p:cNvSpPr>
          <p:nvPr>
            <p:ph type="title"/>
          </p:nvPr>
        </p:nvSpPr>
        <p:spPr>
          <a:xfrm>
            <a:off x="1792288" y="4800601"/>
            <a:ext cx="5486400" cy="566738"/>
          </a:xfrm>
        </p:spPr>
        <p:txBody>
          <a:bodyPr anchor="b"/>
          <a:lstStyle>
            <a:lvl1pPr algn="l">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3767"/>
              </a:solidFill>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endParaRPr>
          </a:p>
        </p:txBody>
      </p:sp>
    </p:spTree>
    <p:extLst>
      <p:ext uri="{BB962C8B-B14F-4D97-AF65-F5344CB8AC3E}">
        <p14:creationId xmlns:p14="http://schemas.microsoft.com/office/powerpoint/2010/main" val="67824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grpSp>
        <p:nvGrpSpPr>
          <p:cNvPr id="17" name="Group 16"/>
          <p:cNvGrpSpPr/>
          <p:nvPr userDrawn="1"/>
        </p:nvGrpSpPr>
        <p:grpSpPr>
          <a:xfrm>
            <a:off x="0" y="0"/>
            <a:ext cx="9144000" cy="1127755"/>
            <a:chOff x="0" y="0"/>
            <a:chExt cx="9144000" cy="1127755"/>
          </a:xfrm>
        </p:grpSpPr>
        <p:sp>
          <p:nvSpPr>
            <p:cNvPr id="18"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solidFill>
                  <a:srgbClr val="000000"/>
                </a:solidFill>
              </a:endParaRPr>
            </a:p>
          </p:txBody>
        </p:sp>
        <p:pic>
          <p:nvPicPr>
            <p:cNvPr id="19" name="Picture 18"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3" name="Footer Placeholder 2"/>
          <p:cNvSpPr>
            <a:spLocks noGrp="1"/>
          </p:cNvSpPr>
          <p:nvPr>
            <p:ph type="ftr" sz="quarter" idx="10"/>
          </p:nvPr>
        </p:nvSpPr>
        <p:spPr/>
        <p:txBody>
          <a:bodyPr/>
          <a:lstStyle/>
          <a:p>
            <a:endParaRPr lang="en-US" dirty="0">
              <a:solidFill>
                <a:srgbClr val="003767"/>
              </a:solidFill>
            </a:endParaRPr>
          </a:p>
        </p:txBody>
      </p:sp>
      <p:sp>
        <p:nvSpPr>
          <p:cNvPr id="6" name="Rectangle 3"/>
          <p:cNvSpPr>
            <a:spLocks noGrp="1" noChangeArrowheads="1"/>
          </p:cNvSpPr>
          <p:nvPr>
            <p:ph type="body" idx="1"/>
          </p:nvPr>
        </p:nvSpPr>
        <p:spPr>
          <a:xfrm>
            <a:off x="457200" y="1219200"/>
            <a:ext cx="4572000" cy="4419600"/>
          </a:xfrm>
        </p:spPr>
        <p:txBody>
          <a:bodyPr/>
          <a:lstStyle/>
          <a:p>
            <a:pPr marL="0" lvl="0" indent="0">
              <a:lnSpc>
                <a:spcPct val="90000"/>
              </a:lnSpc>
              <a:buFontTx/>
              <a:buNone/>
            </a:pPr>
            <a:r>
              <a:rPr lang="en-US" sz="1800" b="1" smtClean="0"/>
              <a:t>Click to edit Master text styles</a:t>
            </a:r>
          </a:p>
          <a:p>
            <a:pPr marL="0" lvl="1" indent="0">
              <a:lnSpc>
                <a:spcPct val="90000"/>
              </a:lnSpc>
              <a:buFontTx/>
              <a:buNone/>
            </a:pPr>
            <a:r>
              <a:rPr lang="en-US" sz="1800" b="1" smtClean="0"/>
              <a:t>Second level</a:t>
            </a:r>
          </a:p>
          <a:p>
            <a:pPr marL="0" lvl="2" indent="0">
              <a:lnSpc>
                <a:spcPct val="90000"/>
              </a:lnSpc>
              <a:buFontTx/>
              <a:buNone/>
            </a:pPr>
            <a:r>
              <a:rPr lang="en-US" sz="1800" b="1" smtClean="0"/>
              <a:t>Third level</a:t>
            </a:r>
          </a:p>
          <a:p>
            <a:pPr marL="0" lvl="3" indent="0">
              <a:lnSpc>
                <a:spcPct val="90000"/>
              </a:lnSpc>
              <a:buFontTx/>
              <a:buNone/>
            </a:pPr>
            <a:r>
              <a:rPr lang="en-US" sz="1800" b="1" smtClean="0"/>
              <a:t>Fourth level</a:t>
            </a:r>
          </a:p>
          <a:p>
            <a:pPr marL="0" lvl="4" indent="0">
              <a:lnSpc>
                <a:spcPct val="90000"/>
              </a:lnSpc>
              <a:buFontTx/>
              <a:buNone/>
            </a:pPr>
            <a:r>
              <a:rPr lang="en-US" sz="1800" b="1" smtClean="0"/>
              <a:t>Fifth level</a:t>
            </a:r>
            <a:endParaRPr lang="en-US" sz="2000" dirty="0"/>
          </a:p>
        </p:txBody>
      </p:sp>
      <p:sp>
        <p:nvSpPr>
          <p:cNvPr id="7" name="Text Box 4"/>
          <p:cNvSpPr txBox="1">
            <a:spLocks noChangeArrowheads="1"/>
          </p:cNvSpPr>
          <p:nvPr/>
        </p:nvSpPr>
        <p:spPr bwMode="auto">
          <a:xfrm>
            <a:off x="5867400" y="1143000"/>
            <a:ext cx="3124200" cy="920750"/>
          </a:xfrm>
          <a:prstGeom prst="rect">
            <a:avLst/>
          </a:prstGeom>
          <a:noFill/>
          <a:ln w="9525">
            <a:noFill/>
            <a:miter lim="800000"/>
            <a:headEnd/>
            <a:tailEnd/>
          </a:ln>
        </p:spPr>
        <p:txBody>
          <a:bodyPr/>
          <a:lstStyle/>
          <a:p>
            <a:pPr>
              <a:lnSpc>
                <a:spcPct val="120000"/>
              </a:lnSpc>
              <a:spcBef>
                <a:spcPts val="900"/>
              </a:spcBef>
            </a:pPr>
            <a:r>
              <a:rPr lang="en-US" sz="1600" dirty="0">
                <a:solidFill>
                  <a:srgbClr val="000000"/>
                </a:solidFill>
              </a:rPr>
              <a:t>Follow our blog for current discussions on health care.</a:t>
            </a:r>
            <a:br>
              <a:rPr lang="en-US" sz="1600" dirty="0">
                <a:solidFill>
                  <a:srgbClr val="000000"/>
                </a:solidFill>
              </a:rPr>
            </a:br>
            <a:r>
              <a:rPr lang="en-US" sz="1600" dirty="0">
                <a:solidFill>
                  <a:srgbClr val="6699CC"/>
                </a:solidFill>
                <a:hlinkClick r:id="rId3"/>
              </a:rPr>
              <a:t>www.larsonallen.com/blog</a:t>
            </a:r>
            <a:endParaRPr lang="en-US" sz="1600" dirty="0">
              <a:solidFill>
                <a:srgbClr val="6699CC"/>
              </a:solidFill>
            </a:endParaRPr>
          </a:p>
          <a:p>
            <a:pPr>
              <a:lnSpc>
                <a:spcPct val="120000"/>
              </a:lnSpc>
              <a:spcBef>
                <a:spcPts val="900"/>
              </a:spcBef>
            </a:pPr>
            <a:r>
              <a:rPr lang="en-US" sz="1600" dirty="0">
                <a:solidFill>
                  <a:srgbClr val="000000"/>
                </a:solidFill>
              </a:rPr>
              <a:t>
</a:t>
            </a:r>
            <a:br>
              <a:rPr lang="en-US" sz="1600" dirty="0">
                <a:solidFill>
                  <a:srgbClr val="000000"/>
                </a:solidFill>
              </a:rPr>
            </a:br>
            <a:endParaRPr lang="en-US" sz="1600" dirty="0">
              <a:solidFill>
                <a:srgbClr val="6699CC"/>
              </a:solidFill>
            </a:endParaRPr>
          </a:p>
        </p:txBody>
      </p:sp>
      <p:sp>
        <p:nvSpPr>
          <p:cNvPr id="8" name="Line 9"/>
          <p:cNvSpPr>
            <a:spLocks noChangeShapeType="1"/>
          </p:cNvSpPr>
          <p:nvPr/>
        </p:nvSpPr>
        <p:spPr bwMode="auto">
          <a:xfrm>
            <a:off x="5181600" y="1219200"/>
            <a:ext cx="0" cy="5029200"/>
          </a:xfrm>
          <a:prstGeom prst="line">
            <a:avLst/>
          </a:prstGeom>
          <a:noFill/>
          <a:ln w="9525">
            <a:solidFill>
              <a:schemeClr val="folHlink"/>
            </a:solidFill>
            <a:round/>
            <a:headEnd/>
            <a:tailEnd/>
          </a:ln>
        </p:spPr>
        <p:txBody>
          <a:bodyPr wrap="none" anchor="ctr"/>
          <a:lstStyle/>
          <a:p>
            <a:endParaRPr lang="en-US" dirty="0">
              <a:solidFill>
                <a:srgbClr val="000000"/>
              </a:solidFill>
            </a:endParaRPr>
          </a:p>
        </p:txBody>
      </p:sp>
      <p:pic>
        <p:nvPicPr>
          <p:cNvPr id="9" name="Picture 10" descr="twitter_32"/>
          <p:cNvPicPr>
            <a:picLocks noChangeAspect="1" noChangeArrowheads="1"/>
          </p:cNvPicPr>
          <p:nvPr/>
        </p:nvPicPr>
        <p:blipFill>
          <a:blip r:embed="rId4" cstate="print"/>
          <a:srcRect/>
          <a:stretch>
            <a:fillRect/>
          </a:stretch>
        </p:blipFill>
        <p:spPr bwMode="auto">
          <a:xfrm>
            <a:off x="5410200" y="2489200"/>
            <a:ext cx="406400" cy="406400"/>
          </a:xfrm>
          <a:prstGeom prst="rect">
            <a:avLst/>
          </a:prstGeom>
          <a:noFill/>
        </p:spPr>
      </p:pic>
      <p:pic>
        <p:nvPicPr>
          <p:cNvPr id="10" name="Picture 11" descr="facebook_32"/>
          <p:cNvPicPr>
            <a:picLocks noChangeAspect="1" noChangeArrowheads="1"/>
          </p:cNvPicPr>
          <p:nvPr/>
        </p:nvPicPr>
        <p:blipFill>
          <a:blip r:embed="rId5" cstate="print"/>
          <a:srcRect/>
          <a:stretch>
            <a:fillRect/>
          </a:stretch>
        </p:blipFill>
        <p:spPr bwMode="auto">
          <a:xfrm>
            <a:off x="5410200" y="3378200"/>
            <a:ext cx="406400" cy="406400"/>
          </a:xfrm>
          <a:prstGeom prst="rect">
            <a:avLst/>
          </a:prstGeom>
          <a:noFill/>
        </p:spPr>
      </p:pic>
      <p:pic>
        <p:nvPicPr>
          <p:cNvPr id="11" name="Picture 12" descr="Musings_32"/>
          <p:cNvPicPr>
            <a:picLocks noChangeAspect="1" noChangeArrowheads="1"/>
          </p:cNvPicPr>
          <p:nvPr/>
        </p:nvPicPr>
        <p:blipFill>
          <a:blip r:embed="rId6" cstate="print"/>
          <a:srcRect/>
          <a:stretch>
            <a:fillRect/>
          </a:stretch>
        </p:blipFill>
        <p:spPr bwMode="auto">
          <a:xfrm>
            <a:off x="5410200" y="1219200"/>
            <a:ext cx="406400" cy="406400"/>
          </a:xfrm>
          <a:prstGeom prst="rect">
            <a:avLst/>
          </a:prstGeom>
          <a:noFill/>
        </p:spPr>
      </p:pic>
      <p:pic>
        <p:nvPicPr>
          <p:cNvPr id="12" name="Picture 13" descr="linkedin_32"/>
          <p:cNvPicPr>
            <a:picLocks noChangeAspect="1" noChangeArrowheads="1"/>
          </p:cNvPicPr>
          <p:nvPr/>
        </p:nvPicPr>
        <p:blipFill>
          <a:blip r:embed="rId7" cstate="print"/>
          <a:srcRect/>
          <a:stretch>
            <a:fillRect/>
          </a:stretch>
        </p:blipFill>
        <p:spPr bwMode="auto">
          <a:xfrm>
            <a:off x="5410200" y="4089400"/>
            <a:ext cx="406400" cy="406400"/>
          </a:xfrm>
          <a:prstGeom prst="rect">
            <a:avLst/>
          </a:prstGeom>
          <a:noFill/>
        </p:spPr>
      </p:pic>
      <p:sp>
        <p:nvSpPr>
          <p:cNvPr id="13" name="Text Box 14"/>
          <p:cNvSpPr txBox="1">
            <a:spLocks noChangeArrowheads="1"/>
          </p:cNvSpPr>
          <p:nvPr/>
        </p:nvSpPr>
        <p:spPr bwMode="auto">
          <a:xfrm>
            <a:off x="5867400" y="2336800"/>
            <a:ext cx="3124200" cy="457200"/>
          </a:xfrm>
          <a:prstGeom prst="rect">
            <a:avLst/>
          </a:prstGeom>
          <a:noFill/>
          <a:ln w="9525">
            <a:noFill/>
            <a:miter lim="800000"/>
            <a:headEnd/>
            <a:tailEnd/>
          </a:ln>
        </p:spPr>
        <p:txBody>
          <a:bodyPr/>
          <a:lstStyle/>
          <a:p>
            <a:pPr>
              <a:lnSpc>
                <a:spcPct val="120000"/>
              </a:lnSpc>
              <a:spcBef>
                <a:spcPts val="900"/>
              </a:spcBef>
            </a:pPr>
            <a:r>
              <a:rPr lang="en-US" sz="1600" dirty="0">
                <a:solidFill>
                  <a:srgbClr val="000000"/>
                </a:solidFill>
                <a:hlinkClick r:id="rId8"/>
              </a:rPr>
              <a:t>www.twitter.com/larsonallen</a:t>
            </a:r>
            <a:r>
              <a:rPr lang="en-US" sz="1600" dirty="0">
                <a:solidFill>
                  <a:srgbClr val="000000"/>
                </a:solidFill>
                <a:hlinkClick r:id="rId9"/>
              </a:rPr>
              <a:t> www.twitter.com/larsonallenhc</a:t>
            </a:r>
            <a:endParaRPr lang="en-US" sz="1600" dirty="0">
              <a:solidFill>
                <a:srgbClr val="000000"/>
              </a:solidFill>
            </a:endParaRPr>
          </a:p>
          <a:p>
            <a:pPr>
              <a:lnSpc>
                <a:spcPct val="120000"/>
              </a:lnSpc>
              <a:spcBef>
                <a:spcPts val="900"/>
              </a:spcBef>
            </a:pPr>
            <a:endParaRPr lang="en-US" sz="1600" dirty="0">
              <a:solidFill>
                <a:srgbClr val="6699CC"/>
              </a:solidFill>
            </a:endParaRPr>
          </a:p>
        </p:txBody>
      </p:sp>
      <p:sp>
        <p:nvSpPr>
          <p:cNvPr id="14" name="Text Box 15"/>
          <p:cNvSpPr txBox="1">
            <a:spLocks noChangeArrowheads="1"/>
          </p:cNvSpPr>
          <p:nvPr/>
        </p:nvSpPr>
        <p:spPr bwMode="auto">
          <a:xfrm>
            <a:off x="5867400" y="3251200"/>
            <a:ext cx="3124200" cy="457200"/>
          </a:xfrm>
          <a:prstGeom prst="rect">
            <a:avLst/>
          </a:prstGeom>
          <a:noFill/>
          <a:ln w="9525">
            <a:noFill/>
            <a:miter lim="800000"/>
            <a:headEnd/>
            <a:tailEnd/>
          </a:ln>
        </p:spPr>
        <p:txBody>
          <a:bodyPr/>
          <a:lstStyle/>
          <a:p>
            <a:pPr>
              <a:lnSpc>
                <a:spcPct val="120000"/>
              </a:lnSpc>
              <a:spcBef>
                <a:spcPts val="900"/>
              </a:spcBef>
            </a:pPr>
            <a:r>
              <a:rPr lang="en-US" sz="1600" dirty="0">
                <a:solidFill>
                  <a:srgbClr val="000000"/>
                </a:solidFill>
                <a:hlinkClick r:id="rId10"/>
              </a:rPr>
              <a:t>www.facebook.com/larsonallen</a:t>
            </a:r>
            <a:endParaRPr lang="en-US" sz="1600" dirty="0">
              <a:solidFill>
                <a:srgbClr val="6699CC"/>
              </a:solidFill>
            </a:endParaRPr>
          </a:p>
        </p:txBody>
      </p:sp>
      <p:sp>
        <p:nvSpPr>
          <p:cNvPr id="15" name="Text Box 16"/>
          <p:cNvSpPr txBox="1">
            <a:spLocks noChangeArrowheads="1"/>
          </p:cNvSpPr>
          <p:nvPr/>
        </p:nvSpPr>
        <p:spPr bwMode="auto">
          <a:xfrm>
            <a:off x="5867400" y="3937000"/>
            <a:ext cx="3124200" cy="457200"/>
          </a:xfrm>
          <a:prstGeom prst="rect">
            <a:avLst/>
          </a:prstGeom>
          <a:noFill/>
          <a:ln w="9525">
            <a:noFill/>
            <a:miter lim="800000"/>
            <a:headEnd/>
            <a:tailEnd/>
          </a:ln>
        </p:spPr>
        <p:txBody>
          <a:bodyPr/>
          <a:lstStyle/>
          <a:p>
            <a:pPr>
              <a:lnSpc>
                <a:spcPct val="120000"/>
              </a:lnSpc>
              <a:spcBef>
                <a:spcPts val="900"/>
              </a:spcBef>
            </a:pPr>
            <a:r>
              <a:rPr lang="en-US" sz="1600" dirty="0">
                <a:solidFill>
                  <a:srgbClr val="000000"/>
                </a:solidFill>
                <a:hlinkClick r:id="rId11"/>
              </a:rPr>
              <a:t>www.linkedin.com/companies/</a:t>
            </a:r>
            <a:br>
              <a:rPr lang="en-US" sz="1600" dirty="0">
                <a:solidFill>
                  <a:srgbClr val="000000"/>
                </a:solidFill>
                <a:hlinkClick r:id="rId11"/>
              </a:rPr>
            </a:br>
            <a:r>
              <a:rPr lang="en-US" sz="1600" dirty="0" err="1">
                <a:solidFill>
                  <a:srgbClr val="000000"/>
                </a:solidFill>
                <a:hlinkClick r:id="rId11"/>
              </a:rPr>
              <a:t>larsonallen</a:t>
            </a:r>
            <a:endParaRPr lang="en-US" sz="1600" dirty="0">
              <a:solidFill>
                <a:srgbClr val="6699CC"/>
              </a:solidFill>
            </a:endParaRPr>
          </a:p>
        </p:txBody>
      </p:sp>
      <p:sp>
        <p:nvSpPr>
          <p:cNvPr id="16" name="TextBox 15"/>
          <p:cNvSpPr txBox="1"/>
          <p:nvPr/>
        </p:nvSpPr>
        <p:spPr>
          <a:xfrm>
            <a:off x="457200" y="381000"/>
            <a:ext cx="8305800" cy="646331"/>
          </a:xfrm>
          <a:prstGeom prst="rect">
            <a:avLst/>
          </a:prstGeom>
          <a:noFill/>
        </p:spPr>
        <p:txBody>
          <a:bodyPr wrap="square" rtlCol="0">
            <a:spAutoFit/>
          </a:bodyPr>
          <a:lstStyle/>
          <a:p>
            <a:r>
              <a:rPr lang="en-US" sz="3600" b="1" dirty="0">
                <a:solidFill>
                  <a:srgbClr val="FFFFFF"/>
                </a:solidFill>
                <a:latin typeface="Arial Narrow" pitchFamily="34" charset="0"/>
              </a:rPr>
              <a:t>Contact Us</a:t>
            </a:r>
          </a:p>
        </p:txBody>
      </p:sp>
    </p:spTree>
    <p:extLst>
      <p:ext uri="{BB962C8B-B14F-4D97-AF65-F5344CB8AC3E}">
        <p14:creationId xmlns:p14="http://schemas.microsoft.com/office/powerpoint/2010/main" val="224456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08BCC-EDD9-4244-9261-3CE79DED5036}"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90749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08BCC-EDD9-4244-9261-3CE79DED5036}"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4761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08BCC-EDD9-4244-9261-3CE79DED5036}"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231735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08BCC-EDD9-4244-9261-3CE79DED5036}"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405975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08BCC-EDD9-4244-9261-3CE79DED5036}"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177665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08BCC-EDD9-4244-9261-3CE79DED5036}"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136033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08BCC-EDD9-4244-9261-3CE79DED5036}"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88881-4F96-4120-A3D0-8850C53D7872}" type="slidenum">
              <a:rPr lang="en-US" smtClean="0"/>
              <a:pPr/>
              <a:t>‹#›</a:t>
            </a:fld>
            <a:endParaRPr lang="en-US"/>
          </a:p>
        </p:txBody>
      </p:sp>
    </p:spTree>
    <p:extLst>
      <p:ext uri="{BB962C8B-B14F-4D97-AF65-F5344CB8AC3E}">
        <p14:creationId xmlns:p14="http://schemas.microsoft.com/office/powerpoint/2010/main" val="126560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08BCC-EDD9-4244-9261-3CE79DED5036}"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88881-4F96-4120-A3D0-8850C53D7872}" type="slidenum">
              <a:rPr lang="en-US" smtClean="0"/>
              <a:pPr/>
              <a:t>‹#›</a:t>
            </a:fld>
            <a:endParaRPr lang="en-US"/>
          </a:p>
        </p:txBody>
      </p:sp>
    </p:spTree>
    <p:extLst>
      <p:ext uri="{BB962C8B-B14F-4D97-AF65-F5344CB8AC3E}">
        <p14:creationId xmlns:p14="http://schemas.microsoft.com/office/powerpoint/2010/main" val="162481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D7E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bwMode="auto">
          <a:xfrm>
            <a:off x="4572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219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61722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solidFill>
                <a:srgbClr val="003767"/>
              </a:solidFill>
            </a:endParaRPr>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dirty="0">
              <a:solidFill>
                <a:srgbClr val="000000"/>
              </a:solidFill>
            </a:endParaRPr>
          </a:p>
        </p:txBody>
      </p:sp>
      <p:sp>
        <p:nvSpPr>
          <p:cNvPr id="174093" name="Text Box 13"/>
          <p:cNvSpPr txBox="1">
            <a:spLocks noChangeArrowheads="1"/>
          </p:cNvSpPr>
          <p:nvPr/>
        </p:nvSpPr>
        <p:spPr bwMode="auto">
          <a:xfrm>
            <a:off x="3733800" y="6553200"/>
            <a:ext cx="1447800" cy="215444"/>
          </a:xfrm>
          <a:prstGeom prst="rect">
            <a:avLst/>
          </a:prstGeom>
          <a:noFill/>
          <a:ln w="9525">
            <a:noFill/>
            <a:miter lim="800000"/>
            <a:headEnd/>
            <a:tailEnd/>
          </a:ln>
          <a:effectLst/>
        </p:spPr>
        <p:txBody>
          <a:bodyPr wrap="square">
            <a:spAutoFit/>
          </a:bodyPr>
          <a:lstStyle/>
          <a:p>
            <a:pPr algn="ctr">
              <a:spcBef>
                <a:spcPct val="50000"/>
              </a:spcBef>
            </a:pPr>
            <a:r>
              <a:rPr lang="en-US" sz="800" dirty="0">
                <a:solidFill>
                  <a:srgbClr val="003767"/>
                </a:solidFill>
                <a:cs typeface="Calibri" pitchFamily="34" charset="0"/>
              </a:rPr>
              <a:t>©2012 CliftonLarsonAllen LLP</a:t>
            </a:r>
          </a:p>
        </p:txBody>
      </p:sp>
      <p:sp>
        <p:nvSpPr>
          <p:cNvPr id="174096" name="Text Box 16"/>
          <p:cNvSpPr txBox="1">
            <a:spLocks noChangeArrowheads="1"/>
          </p:cNvSpPr>
          <p:nvPr/>
        </p:nvSpPr>
        <p:spPr bwMode="auto">
          <a:xfrm>
            <a:off x="0" y="6567487"/>
            <a:ext cx="381000" cy="215444"/>
          </a:xfrm>
          <a:prstGeom prst="rect">
            <a:avLst/>
          </a:prstGeom>
          <a:noFill/>
          <a:ln w="9525">
            <a:noFill/>
            <a:miter lim="800000"/>
            <a:headEnd/>
            <a:tailEnd/>
          </a:ln>
          <a:effectLst/>
        </p:spPr>
        <p:txBody>
          <a:bodyPr>
            <a:spAutoFit/>
          </a:bodyPr>
          <a:lstStyle/>
          <a:p>
            <a:pPr algn="ctr">
              <a:spcBef>
                <a:spcPct val="50000"/>
              </a:spcBef>
            </a:pPr>
            <a:fld id="{236A0DA3-B637-414C-A3F4-4B43BE6DDF8C}" type="slidenum">
              <a:rPr lang="en-US" sz="800">
                <a:solidFill>
                  <a:srgbClr val="003767"/>
                </a:solidFill>
                <a:cs typeface="Calibri" pitchFamily="34" charset="0"/>
              </a:rPr>
              <a:pPr algn="ctr">
                <a:spcBef>
                  <a:spcPct val="50000"/>
                </a:spcBef>
              </a:pPr>
              <a:t>‹#›</a:t>
            </a:fld>
            <a:endParaRPr lang="en-US" sz="800" dirty="0">
              <a:solidFill>
                <a:srgbClr val="003767"/>
              </a:solidFill>
              <a:cs typeface="Calibri" pitchFamily="34" charset="0"/>
            </a:endParaRPr>
          </a:p>
        </p:txBody>
      </p:sp>
      <p:pic>
        <p:nvPicPr>
          <p:cNvPr id="12" name="Picture 11" descr="CliftonLarsonAllen-Inside-02.png"/>
          <p:cNvPicPr>
            <a:picLocks noChangeAspect="1"/>
          </p:cNvPicPr>
          <p:nvPr/>
        </p:nvPicPr>
        <p:blipFill>
          <a:blip r:embed="rId12" cstate="print"/>
          <a:stretch>
            <a:fillRect/>
          </a:stretch>
        </p:blipFill>
        <p:spPr>
          <a:xfrm>
            <a:off x="7315200" y="6419124"/>
            <a:ext cx="1792076" cy="438876"/>
          </a:xfrm>
          <a:prstGeom prst="rect">
            <a:avLst/>
          </a:prstGeom>
        </p:spPr>
      </p:pic>
    </p:spTree>
    <p:extLst>
      <p:ext uri="{BB962C8B-B14F-4D97-AF65-F5344CB8AC3E}">
        <p14:creationId xmlns:p14="http://schemas.microsoft.com/office/powerpoint/2010/main" val="349755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3400" b="1">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cliftonlarsonallen.com/IFD2013/"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www.fms.treas.gov/fr/index.html" TargetMode="External"/><Relationship Id="rId5" Type="http://schemas.openxmlformats.org/officeDocument/2006/relationships/hyperlink" Target="http://www.fms.treas.gov/fr/13frusg/Citizens-Guide-2013.pdf" TargetMode="External"/><Relationship Id="rId4" Type="http://schemas.openxmlformats.org/officeDocument/2006/relationships/hyperlink" Target="http://www.journalofaccountancy.com/issues/2011/Oct/2011420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86800" cy="1828800"/>
          </a:xfrm>
        </p:spPr>
        <p:txBody>
          <a:bodyPr/>
          <a:lstStyle/>
          <a:p>
            <a:r>
              <a:rPr lang="en-US" sz="3200" dirty="0" smtClean="0"/>
              <a:t>Commonwealth of Puerto Rico</a:t>
            </a:r>
            <a:r>
              <a:rPr lang="en-US" sz="2800" dirty="0" smtClean="0"/>
              <a:t/>
            </a:r>
            <a:br>
              <a:rPr lang="en-US" sz="2800" dirty="0" smtClean="0"/>
            </a:br>
            <a:r>
              <a:rPr lang="en-US" sz="2800" dirty="0" smtClean="0"/>
              <a:t> Governor’s Federal Grants &amp; Contracts Training Summit</a:t>
            </a:r>
            <a:br>
              <a:rPr lang="en-US" sz="2800" dirty="0" smtClean="0"/>
            </a:br>
            <a:endParaRPr lang="en-US" sz="2800" dirty="0">
              <a:solidFill>
                <a:srgbClr val="FF0000"/>
              </a:solidFill>
            </a:endParaRPr>
          </a:p>
        </p:txBody>
      </p:sp>
      <p:sp>
        <p:nvSpPr>
          <p:cNvPr id="3" name="Subtitle 2"/>
          <p:cNvSpPr>
            <a:spLocks noGrp="1"/>
          </p:cNvSpPr>
          <p:nvPr>
            <p:ph type="subTitle" idx="1"/>
          </p:nvPr>
        </p:nvSpPr>
        <p:spPr>
          <a:xfrm>
            <a:off x="152400" y="2209800"/>
            <a:ext cx="8763000" cy="3429000"/>
          </a:xfrm>
        </p:spPr>
        <p:txBody>
          <a:bodyPr/>
          <a:lstStyle/>
          <a:p>
            <a:r>
              <a:rPr lang="en-US" b="1" dirty="0" smtClean="0"/>
              <a:t>Ripple Effect: How the Federal Government’s Financial Position Affects the States and Territories</a:t>
            </a:r>
          </a:p>
          <a:p>
            <a:endParaRPr lang="en-US" sz="2000" dirty="0" smtClean="0"/>
          </a:p>
          <a:p>
            <a:r>
              <a:rPr lang="en-US" sz="2000" dirty="0" smtClean="0"/>
              <a:t>Presented By </a:t>
            </a:r>
          </a:p>
          <a:p>
            <a:r>
              <a:rPr lang="en-US" sz="2000" dirty="0" smtClean="0"/>
              <a:t>Edward J. Mazur</a:t>
            </a:r>
          </a:p>
          <a:p>
            <a:r>
              <a:rPr lang="en-US" sz="2000" dirty="0" smtClean="0"/>
              <a:t> Senior Advisor for Public Sector Services</a:t>
            </a:r>
          </a:p>
          <a:p>
            <a:r>
              <a:rPr lang="en-US" sz="2000" dirty="0" smtClean="0"/>
              <a:t>CliftonLarsonAllen LLP </a:t>
            </a:r>
          </a:p>
          <a:p>
            <a:r>
              <a:rPr lang="en-US" sz="2000" dirty="0" smtClean="0"/>
              <a:t>February 4, 2015</a:t>
            </a:r>
          </a:p>
        </p:txBody>
      </p:sp>
    </p:spTree>
    <p:extLst>
      <p:ext uri="{BB962C8B-B14F-4D97-AF65-F5344CB8AC3E}">
        <p14:creationId xmlns:p14="http://schemas.microsoft.com/office/powerpoint/2010/main" val="170168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 Federal Fiscal Sustainability</a:t>
            </a:r>
            <a:endParaRPr lang="en-US" dirty="0"/>
          </a:p>
        </p:txBody>
      </p:sp>
      <p:sp>
        <p:nvSpPr>
          <p:cNvPr id="3" name="Content Placeholder 2"/>
          <p:cNvSpPr>
            <a:spLocks noGrp="1"/>
          </p:cNvSpPr>
          <p:nvPr>
            <p:ph idx="1"/>
          </p:nvPr>
        </p:nvSpPr>
        <p:spPr>
          <a:xfrm>
            <a:off x="533400" y="1295400"/>
            <a:ext cx="8229600" cy="4876800"/>
          </a:xfrm>
        </p:spPr>
        <p:txBody>
          <a:bodyPr/>
          <a:lstStyle/>
          <a:p>
            <a:pPr marL="742950" indent="-742950">
              <a:buFont typeface="+mj-lt"/>
              <a:buAutoNum type="arabicPeriod"/>
            </a:pPr>
            <a:r>
              <a:rPr lang="en-US" sz="2200" dirty="0" smtClean="0"/>
              <a:t>U.S. Treasury Department and the Comptroller General declared the Federal Government </a:t>
            </a:r>
            <a:r>
              <a:rPr lang="en-US" sz="2200" b="1" dirty="0" smtClean="0"/>
              <a:t>fiscally unsustainable </a:t>
            </a:r>
          </a:p>
          <a:p>
            <a:pPr marL="742950" indent="-742950">
              <a:buNone/>
            </a:pPr>
            <a:endParaRPr lang="en-US" sz="800" dirty="0" smtClean="0"/>
          </a:p>
          <a:p>
            <a:pPr marL="742950" indent="-742950">
              <a:buFont typeface="+mj-lt"/>
              <a:buAutoNum type="arabicPeriod" startAt="2"/>
            </a:pPr>
            <a:r>
              <a:rPr lang="en-US" sz="2200" dirty="0" smtClean="0"/>
              <a:t>The Federal Reserve now holds $4.5 trillion in mortgage-backed  and Treasury securities purchased by creating (i.e. printing) money</a:t>
            </a:r>
          </a:p>
          <a:p>
            <a:pPr marL="742950" indent="-742950">
              <a:buFont typeface="+mj-lt"/>
              <a:buAutoNum type="arabicPeriod" startAt="2"/>
            </a:pPr>
            <a:endParaRPr lang="en-US" sz="800" dirty="0" smtClean="0"/>
          </a:p>
          <a:p>
            <a:pPr marL="742950" indent="-742950">
              <a:buFont typeface="+mj-lt"/>
              <a:buAutoNum type="arabicPeriod" startAt="2"/>
            </a:pPr>
            <a:r>
              <a:rPr lang="en-US" sz="2200" dirty="0" smtClean="0"/>
              <a:t>Both Social Security and Medicare programs are drawing down on their trust fund balances. </a:t>
            </a:r>
            <a:r>
              <a:rPr lang="en-US" sz="2200" b="1" dirty="0" smtClean="0"/>
              <a:t>DI program reserves will be depleted in 2016</a:t>
            </a:r>
            <a:r>
              <a:rPr lang="en-US" sz="2200" dirty="0" smtClean="0"/>
              <a:t>, reducing benefits by 20%. HI reserves will be depleted in 2026</a:t>
            </a:r>
          </a:p>
          <a:p>
            <a:pPr marL="742950" indent="-742950">
              <a:buFont typeface="+mj-lt"/>
              <a:buAutoNum type="arabicPeriod" startAt="2"/>
            </a:pPr>
            <a:endParaRPr lang="en-US" sz="800" dirty="0" smtClean="0"/>
          </a:p>
          <a:p>
            <a:pPr marL="742950" indent="-742950">
              <a:buFont typeface="+mj-lt"/>
              <a:buAutoNum type="arabicPeriod" startAt="2"/>
            </a:pPr>
            <a:r>
              <a:rPr lang="en-US" sz="2200" dirty="0" smtClean="0"/>
              <a:t>“Between 2009 and 2012, the federal government recorded the </a:t>
            </a:r>
            <a:r>
              <a:rPr lang="en-US" sz="2200" b="1" dirty="0" smtClean="0"/>
              <a:t>largest budget deficits </a:t>
            </a:r>
            <a:r>
              <a:rPr lang="en-US" sz="2200" dirty="0" smtClean="0"/>
              <a:t>relative to the size of the economy since 1946, causing federal debt to soar,” says the CBO</a:t>
            </a:r>
            <a:endParaRPr lang="en-US" sz="800" dirty="0" smtClean="0"/>
          </a:p>
          <a:p>
            <a:pPr marL="742950" indent="-742950">
              <a:buNone/>
            </a:pPr>
            <a:endParaRPr lang="en-US" sz="800" dirty="0" smtClean="0"/>
          </a:p>
          <a:p>
            <a:pPr>
              <a:buNone/>
            </a:pPr>
            <a:endParaRPr lang="en-US" dirty="0"/>
          </a:p>
        </p:txBody>
      </p:sp>
    </p:spTree>
    <p:extLst>
      <p:ext uri="{BB962C8B-B14F-4D97-AF65-F5344CB8AC3E}">
        <p14:creationId xmlns:p14="http://schemas.microsoft.com/office/powerpoint/2010/main" val="3281770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47675" y="423863"/>
            <a:ext cx="8248650" cy="6010275"/>
          </a:xfrm>
          <a:prstGeom prst="rect">
            <a:avLst/>
          </a:prstGeom>
          <a:noFill/>
          <a:ln w="9525">
            <a:noFill/>
            <a:miter lim="800000"/>
            <a:headEnd/>
            <a:tailEnd/>
          </a:ln>
        </p:spPr>
      </p:pic>
      <p:sp>
        <p:nvSpPr>
          <p:cNvPr id="3" name="TextBox 2"/>
          <p:cNvSpPr txBox="1"/>
          <p:nvPr/>
        </p:nvSpPr>
        <p:spPr>
          <a:xfrm>
            <a:off x="304800" y="6477000"/>
            <a:ext cx="3657600" cy="215444"/>
          </a:xfrm>
          <a:prstGeom prst="rect">
            <a:avLst/>
          </a:prstGeom>
          <a:noFill/>
        </p:spPr>
        <p:txBody>
          <a:bodyPr wrap="square" rtlCol="0">
            <a:spAutoFit/>
          </a:bodyPr>
          <a:lstStyle/>
          <a:p>
            <a:r>
              <a:rPr lang="en-US" sz="800" b="1" dirty="0">
                <a:solidFill>
                  <a:srgbClr val="000000"/>
                </a:solidFill>
              </a:rPr>
              <a:t>Source: A Citizen’s Guide to the 2013 Financial Report of the U.S. Government</a:t>
            </a:r>
          </a:p>
        </p:txBody>
      </p:sp>
    </p:spTree>
    <p:extLst>
      <p:ext uri="{BB962C8B-B14F-4D97-AF65-F5344CB8AC3E}">
        <p14:creationId xmlns:p14="http://schemas.microsoft.com/office/powerpoint/2010/main" val="2442260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47675" y="304800"/>
            <a:ext cx="8248650" cy="6124575"/>
          </a:xfrm>
          <a:prstGeom prst="rect">
            <a:avLst/>
          </a:prstGeom>
          <a:noFill/>
          <a:ln w="9525">
            <a:noFill/>
            <a:miter lim="800000"/>
            <a:headEnd/>
            <a:tailEnd/>
          </a:ln>
        </p:spPr>
      </p:pic>
      <p:sp>
        <p:nvSpPr>
          <p:cNvPr id="5" name="TextBox 4"/>
          <p:cNvSpPr txBox="1"/>
          <p:nvPr/>
        </p:nvSpPr>
        <p:spPr>
          <a:xfrm>
            <a:off x="304800" y="6553200"/>
            <a:ext cx="3505200" cy="215444"/>
          </a:xfrm>
          <a:prstGeom prst="rect">
            <a:avLst/>
          </a:prstGeom>
          <a:noFill/>
        </p:spPr>
        <p:txBody>
          <a:bodyPr wrap="square" rtlCol="0">
            <a:spAutoFit/>
          </a:bodyPr>
          <a:lstStyle/>
          <a:p>
            <a:r>
              <a:rPr lang="en-US" sz="800" b="1" dirty="0">
                <a:solidFill>
                  <a:srgbClr val="000000"/>
                </a:solidFill>
              </a:rPr>
              <a:t>Source: A Citizen’s Guide to the 2013 Financial Report of the U.S. Government</a:t>
            </a:r>
          </a:p>
        </p:txBody>
      </p:sp>
      <p:sp>
        <p:nvSpPr>
          <p:cNvPr id="4" name="TextBox 3"/>
          <p:cNvSpPr txBox="1"/>
          <p:nvPr/>
        </p:nvSpPr>
        <p:spPr>
          <a:xfrm>
            <a:off x="3124200" y="5562600"/>
            <a:ext cx="990600" cy="369332"/>
          </a:xfrm>
          <a:prstGeom prst="rect">
            <a:avLst/>
          </a:prstGeom>
          <a:noFill/>
        </p:spPr>
        <p:txBody>
          <a:bodyPr wrap="square" rtlCol="0">
            <a:spAutoFit/>
          </a:bodyPr>
          <a:lstStyle/>
          <a:p>
            <a:r>
              <a:rPr lang="en-US" dirty="0">
                <a:solidFill>
                  <a:srgbClr val="000000"/>
                </a:solidFill>
              </a:rPr>
              <a:t>  *</a:t>
            </a:r>
            <a:r>
              <a:rPr lang="en-US" sz="1400" dirty="0">
                <a:solidFill>
                  <a:srgbClr val="000000"/>
                </a:solidFill>
              </a:rPr>
              <a:t> 2014</a:t>
            </a:r>
          </a:p>
        </p:txBody>
      </p:sp>
    </p:spTree>
    <p:extLst>
      <p:ext uri="{BB962C8B-B14F-4D97-AF65-F5344CB8AC3E}">
        <p14:creationId xmlns:p14="http://schemas.microsoft.com/office/powerpoint/2010/main" val="342679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Analysis of  Federal Liabilities, Intragovernmental Debt, and Social Insurance Obligations</a:t>
            </a:r>
            <a:endParaRPr lang="en-US"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762001" y="1143000"/>
            <a:ext cx="8382000" cy="5334000"/>
          </a:xfrm>
          <a:prstGeom prst="rect">
            <a:avLst/>
          </a:prstGeom>
          <a:noFill/>
          <a:ln w="9525">
            <a:noFill/>
            <a:miter lim="800000"/>
            <a:headEnd/>
            <a:tailEnd/>
          </a:ln>
        </p:spPr>
      </p:pic>
      <p:sp>
        <p:nvSpPr>
          <p:cNvPr id="5" name="TextBox 4"/>
          <p:cNvSpPr txBox="1"/>
          <p:nvPr/>
        </p:nvSpPr>
        <p:spPr>
          <a:xfrm>
            <a:off x="685800" y="6019800"/>
            <a:ext cx="5334000" cy="276999"/>
          </a:xfrm>
          <a:prstGeom prst="rect">
            <a:avLst/>
          </a:prstGeom>
          <a:noFill/>
        </p:spPr>
        <p:txBody>
          <a:bodyPr wrap="square" rtlCol="0">
            <a:spAutoFit/>
          </a:bodyPr>
          <a:lstStyle/>
          <a:p>
            <a:r>
              <a:rPr lang="en-US" sz="1200" b="1" dirty="0">
                <a:solidFill>
                  <a:srgbClr val="000000"/>
                </a:solidFill>
              </a:rPr>
              <a:t>Source of Financial Statement Data: 2013 Financial Report of U.S. Government</a:t>
            </a:r>
            <a:endParaRPr lang="en-US" sz="1200" b="1" u="sng" dirty="0">
              <a:solidFill>
                <a:srgbClr val="000000"/>
              </a:solidFill>
            </a:endParaRPr>
          </a:p>
        </p:txBody>
      </p:sp>
    </p:spTree>
    <p:extLst>
      <p:ext uri="{BB962C8B-B14F-4D97-AF65-F5344CB8AC3E}">
        <p14:creationId xmlns:p14="http://schemas.microsoft.com/office/powerpoint/2010/main" val="1469344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Indicators of Further Deterioration in the Fiscal Condition of the  Federal Government</a:t>
            </a:r>
            <a:endParaRPr lang="en-US" sz="2800" dirty="0"/>
          </a:p>
        </p:txBody>
      </p:sp>
      <p:sp>
        <p:nvSpPr>
          <p:cNvPr id="3" name="Content Placeholder 2"/>
          <p:cNvSpPr>
            <a:spLocks noGrp="1"/>
          </p:cNvSpPr>
          <p:nvPr>
            <p:ph idx="1"/>
          </p:nvPr>
        </p:nvSpPr>
        <p:spPr/>
        <p:txBody>
          <a:bodyPr/>
          <a:lstStyle/>
          <a:p>
            <a:pPr>
              <a:buFont typeface="Wingdings" pitchFamily="2" charset="2"/>
              <a:buChar char="§"/>
            </a:pPr>
            <a:r>
              <a:rPr lang="en-US" sz="2000" dirty="0" smtClean="0"/>
              <a:t>Continued </a:t>
            </a:r>
            <a:r>
              <a:rPr lang="en-US" sz="2000" b="1" dirty="0" smtClean="0"/>
              <a:t>negative projections by CBO and GAO </a:t>
            </a:r>
            <a:r>
              <a:rPr lang="en-US" sz="2000" dirty="0" smtClean="0"/>
              <a:t>on the long-term fiscal condition of the federal government</a:t>
            </a:r>
          </a:p>
          <a:p>
            <a:pPr>
              <a:buFont typeface="Wingdings" pitchFamily="2" charset="2"/>
              <a:buChar char="§"/>
            </a:pPr>
            <a:endParaRPr lang="en-US" sz="800" dirty="0" smtClean="0"/>
          </a:p>
          <a:p>
            <a:pPr>
              <a:buFont typeface="Wingdings" pitchFamily="2" charset="2"/>
              <a:buChar char="§"/>
            </a:pPr>
            <a:r>
              <a:rPr lang="en-US" sz="2000" dirty="0" smtClean="0"/>
              <a:t>Continued </a:t>
            </a:r>
            <a:r>
              <a:rPr lang="en-US" sz="2000" b="1" dirty="0" smtClean="0"/>
              <a:t>negative disclosures </a:t>
            </a:r>
            <a:r>
              <a:rPr lang="en-US" sz="2000" dirty="0" smtClean="0"/>
              <a:t>concerning long-term fiscal sustainability reported in annual “Financial Report of the United States Government”</a:t>
            </a:r>
          </a:p>
          <a:p>
            <a:pPr>
              <a:buFont typeface="Wingdings" pitchFamily="2" charset="2"/>
              <a:buChar char="§"/>
            </a:pPr>
            <a:endParaRPr lang="en-US" sz="800" dirty="0" smtClean="0"/>
          </a:p>
          <a:p>
            <a:pPr>
              <a:buFont typeface="Wingdings" pitchFamily="2" charset="2"/>
              <a:buChar char="§"/>
            </a:pPr>
            <a:r>
              <a:rPr lang="en-US" sz="2000" dirty="0" smtClean="0"/>
              <a:t>Continued </a:t>
            </a:r>
            <a:r>
              <a:rPr lang="en-US" sz="2000" b="1" dirty="0" smtClean="0"/>
              <a:t>negative projections by Trustees </a:t>
            </a:r>
            <a:r>
              <a:rPr lang="en-US" sz="2000" dirty="0" smtClean="0"/>
              <a:t>of  Social Security and Medicare funds</a:t>
            </a:r>
          </a:p>
          <a:p>
            <a:pPr>
              <a:buFont typeface="Wingdings" pitchFamily="2" charset="2"/>
              <a:buChar char="§"/>
            </a:pPr>
            <a:endParaRPr lang="en-US" sz="800" dirty="0" smtClean="0"/>
          </a:p>
          <a:p>
            <a:pPr>
              <a:buFont typeface="Wingdings" pitchFamily="2" charset="2"/>
              <a:buChar char="§"/>
            </a:pPr>
            <a:r>
              <a:rPr lang="en-US" sz="2000" dirty="0" smtClean="0"/>
              <a:t>Assignment of </a:t>
            </a:r>
            <a:r>
              <a:rPr lang="en-US" sz="2000" b="1" dirty="0" smtClean="0"/>
              <a:t>lower ratings or negative watch notices </a:t>
            </a:r>
            <a:r>
              <a:rPr lang="en-US" sz="2000" dirty="0" smtClean="0"/>
              <a:t>on bonds of states and localities identified as being susceptible to changes in federal flows</a:t>
            </a:r>
          </a:p>
          <a:p>
            <a:pPr>
              <a:buFont typeface="Wingdings" pitchFamily="2" charset="2"/>
              <a:buChar char="§"/>
            </a:pPr>
            <a:endParaRPr lang="en-US" sz="800" dirty="0" smtClean="0"/>
          </a:p>
          <a:p>
            <a:pPr>
              <a:buFont typeface="Wingdings" pitchFamily="2" charset="2"/>
              <a:buChar char="§"/>
            </a:pPr>
            <a:r>
              <a:rPr lang="en-US" sz="2000" dirty="0" smtClean="0"/>
              <a:t>Continued </a:t>
            </a:r>
            <a:r>
              <a:rPr lang="en-US" sz="2000" b="1" dirty="0" smtClean="0"/>
              <a:t>AA+ rating from S &amp; P </a:t>
            </a:r>
            <a:r>
              <a:rPr lang="en-US" sz="2000" dirty="0" smtClean="0"/>
              <a:t>on U.S. Treasury Securities, which S &amp; P reported on August 5, 2011:</a:t>
            </a:r>
          </a:p>
          <a:p>
            <a:pPr marL="342900" lvl="1" indent="-342900">
              <a:buNone/>
            </a:pPr>
            <a:r>
              <a:rPr lang="en-US" sz="2000" dirty="0" smtClean="0"/>
              <a:t>		“…reflects our view that the effectiveness, stability, and 	predictability of American policymaking and political institutions 	have weakened at a time of ongoing fiscal challenges…”</a:t>
            </a:r>
          </a:p>
          <a:p>
            <a:pPr lvl="1">
              <a:buFont typeface="Wingdings" pitchFamily="2" charset="2"/>
              <a:buChar char="§"/>
            </a:pPr>
            <a:endParaRPr lang="en-US" sz="1600" dirty="0" smtClean="0"/>
          </a:p>
          <a:p>
            <a:pPr>
              <a:buFont typeface="Wingdings" pitchFamily="2" charset="2"/>
              <a:buChar char="§"/>
            </a:pPr>
            <a:endParaRPr lang="en-US" sz="2000" dirty="0"/>
          </a:p>
        </p:txBody>
      </p:sp>
    </p:spTree>
    <p:extLst>
      <p:ext uri="{BB962C8B-B14F-4D97-AF65-F5344CB8AC3E}">
        <p14:creationId xmlns:p14="http://schemas.microsoft.com/office/powerpoint/2010/main" val="2054587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6096000" cy="1828800"/>
          </a:xfrm>
        </p:spPr>
        <p:txBody>
          <a:bodyPr/>
          <a:lstStyle/>
          <a:p>
            <a:pPr algn="ctr">
              <a:buNone/>
            </a:pPr>
            <a:r>
              <a:rPr lang="en-US" sz="3200" dirty="0" smtClean="0"/>
              <a:t>Key Measures of Intergovernmental Financial Dependency</a:t>
            </a:r>
            <a:endParaRPr lang="en-US" sz="3200" dirty="0"/>
          </a:p>
        </p:txBody>
      </p:sp>
      <p:pic>
        <p:nvPicPr>
          <p:cNvPr id="4" name="Picture 2"/>
          <p:cNvPicPr>
            <a:picLocks noChangeAspect="1" noChangeArrowheads="1"/>
          </p:cNvPicPr>
          <p:nvPr/>
        </p:nvPicPr>
        <p:blipFill>
          <a:blip r:embed="rId3" cstate="print"/>
          <a:srcRect/>
          <a:stretch>
            <a:fillRect/>
          </a:stretch>
        </p:blipFill>
        <p:spPr bwMode="auto">
          <a:xfrm>
            <a:off x="5410200" y="2514600"/>
            <a:ext cx="2819400" cy="3526044"/>
          </a:xfrm>
          <a:prstGeom prst="rect">
            <a:avLst/>
          </a:prstGeom>
          <a:noFill/>
          <a:ln w="9525">
            <a:noFill/>
            <a:miter lim="800000"/>
            <a:headEnd/>
            <a:tailEnd/>
          </a:ln>
          <a:effectLst/>
        </p:spPr>
      </p:pic>
    </p:spTree>
    <p:extLst>
      <p:ext uri="{BB962C8B-B14F-4D97-AF65-F5344CB8AC3E}">
        <p14:creationId xmlns:p14="http://schemas.microsoft.com/office/powerpoint/2010/main" val="3668075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What is Intergovernmental Financial Dependency?</a:t>
            </a:r>
            <a:endParaRPr lang="en-US" sz="3000" dirty="0"/>
          </a:p>
        </p:txBody>
      </p:sp>
      <p:sp>
        <p:nvSpPr>
          <p:cNvPr id="3" name="Content Placeholder 2"/>
          <p:cNvSpPr>
            <a:spLocks noGrp="1"/>
          </p:cNvSpPr>
          <p:nvPr>
            <p:ph idx="1"/>
          </p:nvPr>
        </p:nvSpPr>
        <p:spPr>
          <a:xfrm>
            <a:off x="381000" y="1371600"/>
            <a:ext cx="8229600" cy="4876800"/>
          </a:xfrm>
        </p:spPr>
        <p:txBody>
          <a:bodyPr/>
          <a:lstStyle/>
          <a:p>
            <a:pPr algn="just">
              <a:buNone/>
            </a:pPr>
            <a:endParaRPr lang="en-US" sz="1400" dirty="0" smtClean="0"/>
          </a:p>
          <a:p>
            <a:pPr lvl="1" algn="just">
              <a:buFont typeface="Arial" pitchFamily="34" charset="0"/>
              <a:buChar char="•"/>
            </a:pPr>
            <a:r>
              <a:rPr lang="en-US" sz="2800" dirty="0" smtClean="0"/>
              <a:t>The transfer of significant amounts of financial resources among the three levels of government in the U.S.,  and</a:t>
            </a:r>
          </a:p>
          <a:p>
            <a:pPr algn="just">
              <a:buFont typeface="Arial" pitchFamily="34" charset="0"/>
              <a:buChar char="•"/>
            </a:pPr>
            <a:endParaRPr lang="en-US" dirty="0" smtClean="0"/>
          </a:p>
          <a:p>
            <a:pPr lvl="1" algn="just">
              <a:buFont typeface="Arial" pitchFamily="34" charset="0"/>
              <a:buChar char="•"/>
            </a:pPr>
            <a:r>
              <a:rPr lang="en-US" sz="2800" dirty="0" smtClean="0"/>
              <a:t>The direct operating activities of one level of government occurring within the communities of another level of government</a:t>
            </a:r>
          </a:p>
          <a:p>
            <a:pPr algn="just">
              <a:buNone/>
            </a:pPr>
            <a:endParaRPr lang="en-US" sz="1100" dirty="0" smtClean="0"/>
          </a:p>
          <a:p>
            <a:pPr>
              <a:buNone/>
            </a:pPr>
            <a:r>
              <a:rPr lang="en-US" sz="1400" dirty="0" smtClean="0"/>
              <a:t>			Paraphrased from the “Intergovernmental Financial Dependency Risk Prospectus,” 		presented to the Government Accounting Standards Board by GASB staff, dated 		March 19, 2007.</a:t>
            </a:r>
          </a:p>
          <a:p>
            <a:pPr>
              <a:buNone/>
            </a:pPr>
            <a:endParaRPr lang="en-US" dirty="0"/>
          </a:p>
        </p:txBody>
      </p:sp>
    </p:spTree>
    <p:extLst>
      <p:ext uri="{BB962C8B-B14F-4D97-AF65-F5344CB8AC3E}">
        <p14:creationId xmlns:p14="http://schemas.microsoft.com/office/powerpoint/2010/main" val="2706018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600200"/>
            <a:ext cx="9144000" cy="52578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pitchFamily="1" charset="-128"/>
            </a:endParaRPr>
          </a:p>
        </p:txBody>
      </p:sp>
      <p:sp>
        <p:nvSpPr>
          <p:cNvPr id="2" name="Title 1"/>
          <p:cNvSpPr>
            <a:spLocks noGrp="1"/>
          </p:cNvSpPr>
          <p:nvPr>
            <p:ph type="title"/>
          </p:nvPr>
        </p:nvSpPr>
        <p:spPr>
          <a:xfrm>
            <a:off x="228600" y="152400"/>
            <a:ext cx="8915400" cy="914400"/>
          </a:xfrm>
        </p:spPr>
        <p:txBody>
          <a:bodyPr/>
          <a:lstStyle/>
          <a:p>
            <a:r>
              <a:rPr lang="en-US" sz="3200" dirty="0" smtClean="0"/>
              <a:t>Key Dependency Measures—</a:t>
            </a:r>
            <a:r>
              <a:rPr lang="en-US" sz="2400" dirty="0" smtClean="0"/>
              <a:t> </a:t>
            </a:r>
            <a:br>
              <a:rPr lang="en-US" sz="2400" dirty="0" smtClean="0"/>
            </a:br>
            <a:r>
              <a:rPr lang="en-US" sz="2400" dirty="0" smtClean="0"/>
              <a:t> Maryland, Puerto Rico, and Total U.S. ($ in Billions)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544776"/>
              </p:ext>
            </p:extLst>
          </p:nvPr>
        </p:nvGraphicFramePr>
        <p:xfrm>
          <a:off x="152400" y="1295400"/>
          <a:ext cx="7621952" cy="5189619"/>
        </p:xfrm>
        <a:graphic>
          <a:graphicData uri="http://schemas.openxmlformats.org/drawingml/2006/table">
            <a:tbl>
              <a:tblPr firstRow="1" bandRow="1">
                <a:tableStyleId>{5C22544A-7EE6-4342-B048-85BDC9FD1C3A}</a:tableStyleId>
              </a:tblPr>
              <a:tblGrid>
                <a:gridCol w="4269154"/>
                <a:gridCol w="1105876"/>
                <a:gridCol w="1123461"/>
                <a:gridCol w="1123461"/>
              </a:tblGrid>
              <a:tr h="971696">
                <a:tc>
                  <a:txBody>
                    <a:bodyPr/>
                    <a:lstStyle/>
                    <a:p>
                      <a:pPr algn="l"/>
                      <a:r>
                        <a:rPr lang="en-US" sz="2600" u="sng" dirty="0" smtClean="0"/>
                        <a:t>Key Dependency Measurement</a:t>
                      </a:r>
                      <a:endParaRPr lang="en-US" sz="2600" u="sng" dirty="0"/>
                    </a:p>
                  </a:txBody>
                  <a:tcPr anchor="b"/>
                </a:tc>
                <a:tc>
                  <a:txBody>
                    <a:bodyPr/>
                    <a:lstStyle/>
                    <a:p>
                      <a:pPr algn="ctr"/>
                      <a:r>
                        <a:rPr lang="en-US" sz="2600" u="sng" dirty="0" smtClean="0"/>
                        <a:t>MD</a:t>
                      </a:r>
                    </a:p>
                    <a:p>
                      <a:pPr algn="ctr"/>
                      <a:r>
                        <a:rPr lang="en-US" sz="2600" u="sng" dirty="0" smtClean="0"/>
                        <a:t>2012</a:t>
                      </a:r>
                      <a:endParaRPr lang="en-US" sz="2600" u="sng" dirty="0"/>
                    </a:p>
                  </a:txBody>
                  <a:tcPr anchor="b"/>
                </a:tc>
                <a:tc>
                  <a:txBody>
                    <a:bodyPr/>
                    <a:lstStyle/>
                    <a:p>
                      <a:pPr algn="ctr"/>
                      <a:r>
                        <a:rPr lang="en-US" sz="2600" u="sng" dirty="0" smtClean="0"/>
                        <a:t>PR</a:t>
                      </a:r>
                    </a:p>
                    <a:p>
                      <a:pPr algn="ctr"/>
                      <a:r>
                        <a:rPr lang="en-US" sz="2600" u="sng" dirty="0" smtClean="0"/>
                        <a:t>2012</a:t>
                      </a:r>
                      <a:endParaRPr lang="en-US" sz="2600" u="sng" dirty="0"/>
                    </a:p>
                  </a:txBody>
                  <a:tcPr anchor="b"/>
                </a:tc>
                <a:tc>
                  <a:txBody>
                    <a:bodyPr/>
                    <a:lstStyle/>
                    <a:p>
                      <a:pPr algn="ctr"/>
                      <a:r>
                        <a:rPr lang="en-US" sz="2600" u="sng" dirty="0" smtClean="0"/>
                        <a:t>Total U.S. 2012</a:t>
                      </a:r>
                      <a:endParaRPr lang="en-US" sz="2600" u="sng" dirty="0"/>
                    </a:p>
                  </a:txBody>
                  <a:tcPr anchor="b"/>
                </a:tc>
              </a:tr>
              <a:tr h="469095">
                <a:tc>
                  <a:txBody>
                    <a:bodyPr/>
                    <a:lstStyle/>
                    <a:p>
                      <a:r>
                        <a:rPr lang="en-US" sz="2000" dirty="0" smtClean="0"/>
                        <a:t>Direct Federal Revenues to State</a:t>
                      </a:r>
                    </a:p>
                  </a:txBody>
                  <a:tcPr/>
                </a:tc>
                <a:tc>
                  <a:txBody>
                    <a:bodyPr/>
                    <a:lstStyle/>
                    <a:p>
                      <a:pPr algn="r"/>
                      <a:r>
                        <a:rPr lang="en-US" sz="2000" dirty="0" smtClean="0"/>
                        <a:t>$12.8</a:t>
                      </a:r>
                      <a:endParaRPr lang="en-US" sz="2000" dirty="0"/>
                    </a:p>
                  </a:txBody>
                  <a:tcPr anchor="ctr"/>
                </a:tc>
                <a:tc>
                  <a:txBody>
                    <a:bodyPr/>
                    <a:lstStyle/>
                    <a:p>
                      <a:pPr algn="r"/>
                      <a:r>
                        <a:rPr lang="en-US" sz="2000" dirty="0" smtClean="0"/>
                        <a:t>$6.7</a:t>
                      </a:r>
                      <a:endParaRPr lang="en-US" sz="2000" dirty="0"/>
                    </a:p>
                  </a:txBody>
                  <a:tcPr anchor="ctr"/>
                </a:tc>
                <a:tc>
                  <a:txBody>
                    <a:bodyPr/>
                    <a:lstStyle/>
                    <a:p>
                      <a:pPr algn="r"/>
                      <a:r>
                        <a:rPr lang="en-US" sz="2000" dirty="0" smtClean="0"/>
                        <a:t>$702.4</a:t>
                      </a:r>
                    </a:p>
                  </a:txBody>
                  <a:tcPr anchor="ctr"/>
                </a:tc>
              </a:tr>
              <a:tr h="616609">
                <a:tc>
                  <a:txBody>
                    <a:bodyPr/>
                    <a:lstStyle/>
                    <a:p>
                      <a:r>
                        <a:rPr lang="en-US" sz="2000" dirty="0" smtClean="0"/>
                        <a:t>Percentage of Total State Revenues –</a:t>
                      </a:r>
                      <a:r>
                        <a:rPr lang="en-US" sz="2400" dirty="0" smtClean="0"/>
                        <a:t> </a:t>
                      </a:r>
                      <a:r>
                        <a:rPr lang="en-US" sz="1800" dirty="0" smtClean="0"/>
                        <a:t>All Sources</a:t>
                      </a:r>
                      <a:endParaRPr lang="en-US" sz="1800" dirty="0"/>
                    </a:p>
                  </a:txBody>
                  <a:tcPr/>
                </a:tc>
                <a:tc>
                  <a:txBody>
                    <a:bodyPr/>
                    <a:lstStyle/>
                    <a:p>
                      <a:pPr algn="r"/>
                      <a:r>
                        <a:rPr lang="en-US" sz="2000" dirty="0" smtClean="0"/>
                        <a:t>32.7%</a:t>
                      </a:r>
                      <a:endParaRPr lang="en-US" sz="2000" dirty="0"/>
                    </a:p>
                  </a:txBody>
                  <a:tcPr anchor="ctr"/>
                </a:tc>
                <a:tc>
                  <a:txBody>
                    <a:bodyPr/>
                    <a:lstStyle/>
                    <a:p>
                      <a:pPr algn="r"/>
                      <a:r>
                        <a:rPr lang="en-US" sz="2000" dirty="0" smtClean="0"/>
                        <a:t>21.6%</a:t>
                      </a:r>
                      <a:endParaRPr lang="en-US" sz="2000" dirty="0"/>
                    </a:p>
                  </a:txBody>
                  <a:tcPr anchor="ctr"/>
                </a:tc>
                <a:tc>
                  <a:txBody>
                    <a:bodyPr/>
                    <a:lstStyle/>
                    <a:p>
                      <a:pPr algn="r"/>
                      <a:r>
                        <a:rPr lang="en-US" sz="2000" dirty="0" smtClean="0"/>
                        <a:t>35.0%*</a:t>
                      </a:r>
                      <a:endParaRPr lang="en-US" sz="2000" dirty="0"/>
                    </a:p>
                  </a:txBody>
                  <a:tcPr anchor="ctr"/>
                </a:tc>
              </a:tr>
              <a:tr h="695026">
                <a:tc>
                  <a:txBody>
                    <a:bodyPr/>
                    <a:lstStyle/>
                    <a:p>
                      <a:r>
                        <a:rPr lang="en-US" sz="2000" dirty="0" smtClean="0"/>
                        <a:t>Direct Federal Grants to Local Governments </a:t>
                      </a:r>
                      <a:r>
                        <a:rPr lang="en-US" sz="1800" dirty="0" smtClean="0"/>
                        <a:t>(2011)</a:t>
                      </a:r>
                      <a:endParaRPr lang="en-US" sz="1800" dirty="0"/>
                    </a:p>
                  </a:txBody>
                  <a:tcPr/>
                </a:tc>
                <a:tc>
                  <a:txBody>
                    <a:bodyPr/>
                    <a:lstStyle/>
                    <a:p>
                      <a:pPr algn="r"/>
                      <a:r>
                        <a:rPr lang="en-US" sz="2000" dirty="0" smtClean="0"/>
                        <a:t>$1.5</a:t>
                      </a:r>
                      <a:endParaRPr lang="en-US" sz="2000" dirty="0"/>
                    </a:p>
                  </a:txBody>
                  <a:tcPr anchor="ctr"/>
                </a:tc>
                <a:tc>
                  <a:txBody>
                    <a:bodyPr/>
                    <a:lstStyle/>
                    <a:p>
                      <a:pPr algn="r"/>
                      <a:r>
                        <a:rPr lang="en-US" sz="2000" dirty="0" smtClean="0"/>
                        <a:t>$0.4</a:t>
                      </a:r>
                      <a:endParaRPr lang="en-US" sz="2000" dirty="0"/>
                    </a:p>
                  </a:txBody>
                  <a:tcPr anchor="ctr"/>
                </a:tc>
                <a:tc>
                  <a:txBody>
                    <a:bodyPr/>
                    <a:lstStyle/>
                    <a:p>
                      <a:pPr algn="r"/>
                      <a:r>
                        <a:rPr lang="en-US" sz="2000" dirty="0" smtClean="0"/>
                        <a:t>$68.4</a:t>
                      </a:r>
                      <a:endParaRPr lang="en-US" sz="2000" dirty="0"/>
                    </a:p>
                  </a:txBody>
                  <a:tcPr anchor="ctr"/>
                </a:tc>
              </a:tr>
              <a:tr h="434391">
                <a:tc>
                  <a:txBody>
                    <a:bodyPr/>
                    <a:lstStyle/>
                    <a:p>
                      <a:r>
                        <a:rPr lang="en-US" sz="2000" dirty="0" smtClean="0"/>
                        <a:t>Federal Purchases from State Businesses</a:t>
                      </a:r>
                      <a:endParaRPr lang="en-US" sz="2000" dirty="0"/>
                    </a:p>
                  </a:txBody>
                  <a:tcPr/>
                </a:tc>
                <a:tc>
                  <a:txBody>
                    <a:bodyPr/>
                    <a:lstStyle/>
                    <a:p>
                      <a:pPr algn="r"/>
                      <a:r>
                        <a:rPr lang="en-US" sz="2000" dirty="0" smtClean="0"/>
                        <a:t>$27.3</a:t>
                      </a:r>
                      <a:endParaRPr lang="en-US" sz="2000" dirty="0"/>
                    </a:p>
                  </a:txBody>
                  <a:tcPr anchor="ctr"/>
                </a:tc>
                <a:tc>
                  <a:txBody>
                    <a:bodyPr/>
                    <a:lstStyle/>
                    <a:p>
                      <a:pPr algn="r"/>
                      <a:r>
                        <a:rPr lang="en-US" sz="2000" dirty="0" smtClean="0"/>
                        <a:t>$0.7</a:t>
                      </a:r>
                      <a:endParaRPr lang="en-US" sz="2000" dirty="0"/>
                    </a:p>
                  </a:txBody>
                  <a:tcPr anchor="ctr"/>
                </a:tc>
                <a:tc>
                  <a:txBody>
                    <a:bodyPr/>
                    <a:lstStyle/>
                    <a:p>
                      <a:pPr algn="r"/>
                      <a:r>
                        <a:rPr lang="en-US" sz="2000" dirty="0" smtClean="0"/>
                        <a:t>$437.2</a:t>
                      </a:r>
                      <a:endParaRPr lang="en-US" sz="2000" dirty="0"/>
                    </a:p>
                  </a:txBody>
                  <a:tcPr anchor="ctr"/>
                </a:tc>
              </a:tr>
              <a:tr h="837669">
                <a:tc>
                  <a:txBody>
                    <a:bodyPr/>
                    <a:lstStyle/>
                    <a:p>
                      <a:r>
                        <a:rPr lang="en-US" sz="2000" dirty="0" smtClean="0"/>
                        <a:t>Federal Payments to Individuals </a:t>
                      </a:r>
                      <a:r>
                        <a:rPr lang="en-US" sz="1000" dirty="0" smtClean="0"/>
                        <a:t>(2010 &amp; 2012)</a:t>
                      </a:r>
                      <a:r>
                        <a:rPr lang="en-US" sz="2000" dirty="0" smtClean="0"/>
                        <a:t> </a:t>
                      </a:r>
                      <a:r>
                        <a:rPr lang="en-US" sz="1600" dirty="0" smtClean="0"/>
                        <a:t>– Wages, Pensions, Social Security, Medicare</a:t>
                      </a:r>
                      <a:endParaRPr lang="en-US" sz="1600" dirty="0"/>
                    </a:p>
                  </a:txBody>
                  <a:tcPr/>
                </a:tc>
                <a:tc>
                  <a:txBody>
                    <a:bodyPr/>
                    <a:lstStyle/>
                    <a:p>
                      <a:pPr algn="r"/>
                      <a:r>
                        <a:rPr lang="en-US" sz="2000" dirty="0" smtClean="0"/>
                        <a:t>$51.6</a:t>
                      </a:r>
                    </a:p>
                  </a:txBody>
                  <a:tcPr anchor="ctr"/>
                </a:tc>
                <a:tc>
                  <a:txBody>
                    <a:bodyPr/>
                    <a:lstStyle/>
                    <a:p>
                      <a:pPr algn="r"/>
                      <a:r>
                        <a:rPr lang="en-US" sz="2000" dirty="0" smtClean="0"/>
                        <a:t>$12.8</a:t>
                      </a:r>
                      <a:endParaRPr lang="en-US" sz="2000" dirty="0"/>
                    </a:p>
                  </a:txBody>
                  <a:tcPr anchor="ctr"/>
                </a:tc>
                <a:tc>
                  <a:txBody>
                    <a:bodyPr/>
                    <a:lstStyle/>
                    <a:p>
                      <a:pPr algn="r"/>
                      <a:r>
                        <a:rPr lang="en-US" sz="2000" dirty="0" smtClean="0"/>
                        <a:t>$1,877.8</a:t>
                      </a:r>
                      <a:endParaRPr lang="en-US" sz="2000" dirty="0"/>
                    </a:p>
                  </a:txBody>
                  <a:tcPr anchor="ctr"/>
                </a:tc>
              </a:tr>
              <a:tr h="469095">
                <a:tc>
                  <a:txBody>
                    <a:bodyPr/>
                    <a:lstStyle/>
                    <a:p>
                      <a:r>
                        <a:rPr lang="en-US" sz="2000" dirty="0" smtClean="0"/>
                        <a:t>Total Direct and Indirect Federal</a:t>
                      </a:r>
                      <a:r>
                        <a:rPr lang="en-US" sz="2000" baseline="0" dirty="0" smtClean="0"/>
                        <a:t> Flows</a:t>
                      </a:r>
                      <a:endParaRPr lang="en-US" sz="2000" dirty="0"/>
                    </a:p>
                  </a:txBody>
                  <a:tcPr/>
                </a:tc>
                <a:tc>
                  <a:txBody>
                    <a:bodyPr/>
                    <a:lstStyle/>
                    <a:p>
                      <a:pPr algn="r"/>
                      <a:r>
                        <a:rPr lang="en-US" sz="2000" u="dbl" baseline="0" dirty="0" smtClean="0"/>
                        <a:t>$93.2</a:t>
                      </a:r>
                      <a:endParaRPr lang="en-US" sz="2000" u="dbl" baseline="0" dirty="0"/>
                    </a:p>
                  </a:txBody>
                  <a:tcPr anchor="ctr"/>
                </a:tc>
                <a:tc>
                  <a:txBody>
                    <a:bodyPr/>
                    <a:lstStyle/>
                    <a:p>
                      <a:pPr algn="r"/>
                      <a:r>
                        <a:rPr lang="en-US" sz="2000" u="dbl" baseline="0" dirty="0" smtClean="0"/>
                        <a:t>$16.4</a:t>
                      </a:r>
                      <a:endParaRPr lang="en-US" sz="2000" u="dbl" baseline="0" dirty="0"/>
                    </a:p>
                  </a:txBody>
                  <a:tcPr anchor="ctr"/>
                </a:tc>
                <a:tc>
                  <a:txBody>
                    <a:bodyPr/>
                    <a:lstStyle/>
                    <a:p>
                      <a:pPr algn="r"/>
                      <a:r>
                        <a:rPr lang="en-US" sz="2000" u="dbl" baseline="0" dirty="0" smtClean="0"/>
                        <a:t>$3,085.8</a:t>
                      </a:r>
                      <a:endParaRPr lang="en-US" sz="2000" u="dbl" baseline="0" dirty="0"/>
                    </a:p>
                  </a:txBody>
                  <a:tcPr anchor="ctr"/>
                </a:tc>
              </a:tr>
            </a:tbl>
          </a:graphicData>
        </a:graphic>
      </p:graphicFrame>
      <p:sp>
        <p:nvSpPr>
          <p:cNvPr id="5" name="TextBox 4"/>
          <p:cNvSpPr txBox="1"/>
          <p:nvPr/>
        </p:nvSpPr>
        <p:spPr>
          <a:xfrm>
            <a:off x="304800" y="6488668"/>
            <a:ext cx="1828800" cy="369332"/>
          </a:xfrm>
          <a:prstGeom prst="rect">
            <a:avLst/>
          </a:prstGeom>
          <a:noFill/>
        </p:spPr>
        <p:txBody>
          <a:bodyPr wrap="square" rtlCol="0">
            <a:spAutoFit/>
          </a:bodyPr>
          <a:lstStyle/>
          <a:p>
            <a:r>
              <a:rPr lang="en-US" dirty="0">
                <a:solidFill>
                  <a:srgbClr val="000000"/>
                </a:solidFill>
              </a:rPr>
              <a:t>*  Average</a:t>
            </a:r>
          </a:p>
        </p:txBody>
      </p:sp>
      <p:sp>
        <p:nvSpPr>
          <p:cNvPr id="7" name="Slide Number Placeholder 6"/>
          <p:cNvSpPr>
            <a:spLocks noGrp="1"/>
          </p:cNvSpPr>
          <p:nvPr>
            <p:ph type="sldNum" sz="quarter" idx="4294967295"/>
          </p:nvPr>
        </p:nvSpPr>
        <p:spPr>
          <a:xfrm>
            <a:off x="8597462" y="6324600"/>
            <a:ext cx="500503" cy="365125"/>
          </a:xfrm>
          <a:prstGeom prst="rect">
            <a:avLst/>
          </a:prstGeom>
        </p:spPr>
        <p:txBody>
          <a:bodyPr/>
          <a:lstStyle/>
          <a:p>
            <a:fld id="{F8E24598-D429-A34B-B4A6-5808099B37D3}" type="slidenum">
              <a:rPr lang="en-US">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398383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600200"/>
            <a:ext cx="9144000" cy="52578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pitchFamily="1" charset="-128"/>
            </a:endParaRPr>
          </a:p>
        </p:txBody>
      </p:sp>
      <p:sp>
        <p:nvSpPr>
          <p:cNvPr id="2" name="Title 1"/>
          <p:cNvSpPr>
            <a:spLocks noGrp="1"/>
          </p:cNvSpPr>
          <p:nvPr>
            <p:ph type="title"/>
          </p:nvPr>
        </p:nvSpPr>
        <p:spPr>
          <a:xfrm>
            <a:off x="457200" y="152400"/>
            <a:ext cx="8229600" cy="914400"/>
          </a:xfrm>
        </p:spPr>
        <p:txBody>
          <a:bodyPr/>
          <a:lstStyle/>
          <a:p>
            <a:r>
              <a:rPr lang="en-US" sz="3200" dirty="0" smtClean="0"/>
              <a:t>Key Dependency Measures—</a:t>
            </a:r>
            <a:br>
              <a:rPr lang="en-US" sz="3200" dirty="0" smtClean="0"/>
            </a:br>
            <a:r>
              <a:rPr lang="en-US" sz="2400" dirty="0" smtClean="0"/>
              <a:t>Maryland, Puerto Rico, and Total U.S. ($ in Billions)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359217"/>
              </p:ext>
            </p:extLst>
          </p:nvPr>
        </p:nvGraphicFramePr>
        <p:xfrm>
          <a:off x="-2" y="1143000"/>
          <a:ext cx="8081209" cy="5276084"/>
        </p:xfrm>
        <a:graphic>
          <a:graphicData uri="http://schemas.openxmlformats.org/drawingml/2006/table">
            <a:tbl>
              <a:tblPr firstRow="1" bandRow="1">
                <a:tableStyleId>{5C22544A-7EE6-4342-B048-85BDC9FD1C3A}</a:tableStyleId>
              </a:tblPr>
              <a:tblGrid>
                <a:gridCol w="4652210"/>
                <a:gridCol w="1066800"/>
                <a:gridCol w="1066800"/>
                <a:gridCol w="1295399"/>
              </a:tblGrid>
              <a:tr h="1249868">
                <a:tc>
                  <a:txBody>
                    <a:bodyPr/>
                    <a:lstStyle/>
                    <a:p>
                      <a:pPr algn="l"/>
                      <a:r>
                        <a:rPr lang="en-US" sz="2600" u="sng" dirty="0" smtClean="0"/>
                        <a:t>Key Dependency</a:t>
                      </a:r>
                      <a:r>
                        <a:rPr lang="en-US" sz="2600" u="sng" baseline="0" dirty="0" smtClean="0"/>
                        <a:t> </a:t>
                      </a:r>
                      <a:r>
                        <a:rPr lang="en-US" sz="2600" u="sng" dirty="0" smtClean="0"/>
                        <a:t>Measurement</a:t>
                      </a:r>
                      <a:endParaRPr lang="en-US" sz="2600" u="sng" dirty="0"/>
                    </a:p>
                  </a:txBody>
                  <a:tcPr anchor="b"/>
                </a:tc>
                <a:tc>
                  <a:txBody>
                    <a:bodyPr/>
                    <a:lstStyle/>
                    <a:p>
                      <a:pPr algn="ctr"/>
                      <a:r>
                        <a:rPr lang="en-US" sz="2600" u="sng" dirty="0" smtClean="0"/>
                        <a:t>MD </a:t>
                      </a:r>
                    </a:p>
                    <a:p>
                      <a:pPr algn="ctr"/>
                      <a:r>
                        <a:rPr lang="en-US" sz="2600" u="sng" dirty="0" smtClean="0"/>
                        <a:t>2012</a:t>
                      </a:r>
                      <a:endParaRPr lang="en-US" sz="2600" u="sng" dirty="0"/>
                    </a:p>
                  </a:txBody>
                  <a:tcPr anchor="b"/>
                </a:tc>
                <a:tc>
                  <a:txBody>
                    <a:bodyPr/>
                    <a:lstStyle/>
                    <a:p>
                      <a:pPr algn="ctr"/>
                      <a:r>
                        <a:rPr lang="en-US" sz="2600" u="sng" dirty="0" smtClean="0"/>
                        <a:t>PR</a:t>
                      </a:r>
                    </a:p>
                    <a:p>
                      <a:pPr algn="ctr"/>
                      <a:r>
                        <a:rPr lang="en-US" sz="2600" u="sng" dirty="0" smtClean="0"/>
                        <a:t>2012</a:t>
                      </a:r>
                      <a:endParaRPr lang="en-US" sz="2600" u="sng" dirty="0"/>
                    </a:p>
                  </a:txBody>
                  <a:tcPr anchor="b"/>
                </a:tc>
                <a:tc>
                  <a:txBody>
                    <a:bodyPr/>
                    <a:lstStyle/>
                    <a:p>
                      <a:pPr algn="ctr"/>
                      <a:r>
                        <a:rPr lang="en-US" sz="2600" u="sng" dirty="0" smtClean="0"/>
                        <a:t>Total U.S. 2012</a:t>
                      </a:r>
                      <a:endParaRPr lang="en-US" sz="2600" u="sng" dirty="0"/>
                    </a:p>
                  </a:txBody>
                  <a:tcPr anchor="b"/>
                </a:tc>
              </a:tr>
              <a:tr h="457995">
                <a:tc>
                  <a:txBody>
                    <a:bodyPr/>
                    <a:lstStyle/>
                    <a:p>
                      <a:r>
                        <a:rPr lang="en-US" sz="2000" dirty="0" smtClean="0"/>
                        <a:t>Total Direct and Indirect Federal Flows</a:t>
                      </a:r>
                    </a:p>
                  </a:txBody>
                  <a:tcPr/>
                </a:tc>
                <a:tc>
                  <a:txBody>
                    <a:bodyPr/>
                    <a:lstStyle/>
                    <a:p>
                      <a:pPr algn="r"/>
                      <a:r>
                        <a:rPr lang="en-US" sz="2000" u="none" baseline="0" dirty="0" smtClean="0"/>
                        <a:t>$93.2</a:t>
                      </a:r>
                      <a:endParaRPr lang="en-US" sz="2000" u="none" baseline="0" dirty="0"/>
                    </a:p>
                  </a:txBody>
                  <a:tcPr anchor="ctr"/>
                </a:tc>
                <a:tc>
                  <a:txBody>
                    <a:bodyPr/>
                    <a:lstStyle/>
                    <a:p>
                      <a:pPr algn="r"/>
                      <a:r>
                        <a:rPr lang="en-US" sz="2000" u="none" baseline="0" dirty="0" smtClean="0"/>
                        <a:t>$16.4</a:t>
                      </a:r>
                      <a:endParaRPr lang="en-US" sz="2000" u="none" baseline="0" dirty="0"/>
                    </a:p>
                  </a:txBody>
                  <a:tcPr anchor="ctr"/>
                </a:tc>
                <a:tc>
                  <a:txBody>
                    <a:bodyPr/>
                    <a:lstStyle/>
                    <a:p>
                      <a:pPr algn="r"/>
                      <a:r>
                        <a:rPr lang="en-US" sz="2000" u="none" baseline="0" dirty="0" smtClean="0"/>
                        <a:t>$3,085.8</a:t>
                      </a:r>
                      <a:endParaRPr lang="en-US" sz="2000" u="none" baseline="0" dirty="0"/>
                    </a:p>
                  </a:txBody>
                  <a:tcPr anchor="ctr"/>
                </a:tc>
              </a:tr>
              <a:tr h="654693">
                <a:tc>
                  <a:txBody>
                    <a:bodyPr/>
                    <a:lstStyle/>
                    <a:p>
                      <a:r>
                        <a:rPr lang="en-US" sz="2000" dirty="0" smtClean="0"/>
                        <a:t>Real GDP by State </a:t>
                      </a:r>
                    </a:p>
                    <a:p>
                      <a:r>
                        <a:rPr lang="en-US" sz="1800" dirty="0" smtClean="0"/>
                        <a:t>Inflation</a:t>
                      </a:r>
                      <a:r>
                        <a:rPr lang="en-US" sz="1800" baseline="0" dirty="0" smtClean="0"/>
                        <a:t> Adjusted to 2005~</a:t>
                      </a:r>
                      <a:endParaRPr lang="en-US" sz="1800" dirty="0"/>
                    </a:p>
                  </a:txBody>
                  <a:tcPr/>
                </a:tc>
                <a:tc>
                  <a:txBody>
                    <a:bodyPr/>
                    <a:lstStyle/>
                    <a:p>
                      <a:pPr algn="r"/>
                      <a:r>
                        <a:rPr lang="en-US" sz="2000" dirty="0" smtClean="0"/>
                        <a:t>$274.9</a:t>
                      </a:r>
                      <a:endParaRPr lang="en-US" sz="2000" dirty="0"/>
                    </a:p>
                  </a:txBody>
                  <a:tcPr anchor="ctr"/>
                </a:tc>
                <a:tc>
                  <a:txBody>
                    <a:bodyPr/>
                    <a:lstStyle/>
                    <a:p>
                      <a:pPr algn="r"/>
                      <a:r>
                        <a:rPr lang="en-US" sz="2000" dirty="0" smtClean="0"/>
                        <a:t>$101.1</a:t>
                      </a:r>
                      <a:endParaRPr lang="en-US" sz="2000" dirty="0"/>
                    </a:p>
                  </a:txBody>
                  <a:tcPr anchor="ctr"/>
                </a:tc>
                <a:tc>
                  <a:txBody>
                    <a:bodyPr/>
                    <a:lstStyle/>
                    <a:p>
                      <a:pPr algn="r"/>
                      <a:r>
                        <a:rPr lang="en-US" sz="2000" dirty="0" smtClean="0"/>
                        <a:t>$13,337.6</a:t>
                      </a:r>
                      <a:endParaRPr lang="en-US" sz="2000" dirty="0"/>
                    </a:p>
                  </a:txBody>
                  <a:tcPr anchor="ctr"/>
                </a:tc>
              </a:tr>
              <a:tr h="684451">
                <a:tc>
                  <a:txBody>
                    <a:bodyPr/>
                    <a:lstStyle/>
                    <a:p>
                      <a:r>
                        <a:rPr lang="en-US" sz="2000" u="sng" dirty="0" smtClean="0"/>
                        <a:t>Total</a:t>
                      </a:r>
                      <a:r>
                        <a:rPr lang="en-US" sz="2000" u="sng" baseline="0" dirty="0" smtClean="0"/>
                        <a:t> Federal Flows</a:t>
                      </a:r>
                      <a:endParaRPr lang="en-US" sz="2000" u="none" baseline="0" dirty="0" smtClean="0"/>
                    </a:p>
                    <a:p>
                      <a:r>
                        <a:rPr lang="en-US" sz="2000" u="none" baseline="0" dirty="0" smtClean="0"/>
                        <a:t>Gross State Product</a:t>
                      </a:r>
                      <a:endParaRPr lang="en-US" sz="2000" u="sng" dirty="0"/>
                    </a:p>
                  </a:txBody>
                  <a:tcPr/>
                </a:tc>
                <a:tc>
                  <a:txBody>
                    <a:bodyPr/>
                    <a:lstStyle/>
                    <a:p>
                      <a:pPr algn="r"/>
                      <a:r>
                        <a:rPr lang="en-US" sz="2000" dirty="0" smtClean="0"/>
                        <a:t>33.9%</a:t>
                      </a:r>
                      <a:endParaRPr lang="en-US" sz="2000" dirty="0"/>
                    </a:p>
                  </a:txBody>
                  <a:tcPr anchor="ctr"/>
                </a:tc>
                <a:tc>
                  <a:txBody>
                    <a:bodyPr/>
                    <a:lstStyle/>
                    <a:p>
                      <a:pPr algn="r"/>
                      <a:r>
                        <a:rPr lang="en-US" sz="2000" dirty="0" smtClean="0"/>
                        <a:t>16.2%</a:t>
                      </a:r>
                      <a:endParaRPr lang="en-US" sz="2000" dirty="0"/>
                    </a:p>
                  </a:txBody>
                  <a:tcPr anchor="ctr"/>
                </a:tc>
                <a:tc>
                  <a:txBody>
                    <a:bodyPr/>
                    <a:lstStyle/>
                    <a:p>
                      <a:pPr algn="r"/>
                      <a:r>
                        <a:rPr lang="en-US" sz="2000" dirty="0" smtClean="0"/>
                        <a:t>$25.6%*</a:t>
                      </a:r>
                      <a:endParaRPr lang="en-US" sz="2000" dirty="0"/>
                    </a:p>
                  </a:txBody>
                  <a:tcPr anchor="ctr"/>
                </a:tc>
              </a:tr>
              <a:tr h="424112">
                <a:tc>
                  <a:txBody>
                    <a:bodyPr/>
                    <a:lstStyle/>
                    <a:p>
                      <a:r>
                        <a:rPr lang="en-US" sz="2000" dirty="0" smtClean="0"/>
                        <a:t>Military Facilities- </a:t>
                      </a:r>
                      <a:r>
                        <a:rPr lang="en-US" sz="1800" dirty="0" smtClean="0"/>
                        <a:t>Count</a:t>
                      </a:r>
                      <a:endParaRPr lang="en-US" sz="2000" dirty="0"/>
                    </a:p>
                  </a:txBody>
                  <a:tcPr/>
                </a:tc>
                <a:tc>
                  <a:txBody>
                    <a:bodyPr/>
                    <a:lstStyle/>
                    <a:p>
                      <a:pPr algn="r"/>
                      <a:r>
                        <a:rPr lang="en-US" sz="2000" dirty="0" smtClean="0"/>
                        <a:t>121</a:t>
                      </a:r>
                      <a:endParaRPr lang="en-US" sz="2000" dirty="0"/>
                    </a:p>
                  </a:txBody>
                  <a:tcPr anchor="ctr"/>
                </a:tc>
                <a:tc>
                  <a:txBody>
                    <a:bodyPr/>
                    <a:lstStyle/>
                    <a:p>
                      <a:pPr algn="r"/>
                      <a:r>
                        <a:rPr lang="en-US" sz="2000" dirty="0" smtClean="0"/>
                        <a:t>37</a:t>
                      </a:r>
                      <a:endParaRPr lang="en-US" sz="2000" dirty="0"/>
                    </a:p>
                  </a:txBody>
                  <a:tcPr anchor="ctr"/>
                </a:tc>
                <a:tc>
                  <a:txBody>
                    <a:bodyPr/>
                    <a:lstStyle/>
                    <a:p>
                      <a:pPr algn="r"/>
                      <a:r>
                        <a:rPr lang="en-US" sz="2000" dirty="0" smtClean="0"/>
                        <a:t>4,343</a:t>
                      </a:r>
                      <a:endParaRPr lang="en-US" sz="2000" dirty="0"/>
                    </a:p>
                  </a:txBody>
                  <a:tcPr anchor="ctr"/>
                </a:tc>
              </a:tr>
              <a:tr h="401097">
                <a:tc>
                  <a:txBody>
                    <a:bodyPr/>
                    <a:lstStyle/>
                    <a:p>
                      <a:r>
                        <a:rPr lang="en-US" sz="2000" dirty="0" smtClean="0"/>
                        <a:t>Military Facilities- </a:t>
                      </a:r>
                      <a:r>
                        <a:rPr lang="en-US" sz="1800" dirty="0" smtClean="0"/>
                        <a:t>Present Replacement</a:t>
                      </a:r>
                      <a:r>
                        <a:rPr lang="en-US" sz="1800" baseline="0" dirty="0" smtClean="0"/>
                        <a:t> Value</a:t>
                      </a:r>
                      <a:endParaRPr lang="en-US" sz="1800" dirty="0"/>
                    </a:p>
                  </a:txBody>
                  <a:tcPr/>
                </a:tc>
                <a:tc>
                  <a:txBody>
                    <a:bodyPr/>
                    <a:lstStyle/>
                    <a:p>
                      <a:pPr algn="r"/>
                      <a:r>
                        <a:rPr lang="en-US" sz="2000" dirty="0" smtClean="0"/>
                        <a:t>$21.8</a:t>
                      </a:r>
                      <a:endParaRPr lang="en-US" sz="2000" dirty="0"/>
                    </a:p>
                  </a:txBody>
                  <a:tcPr anchor="ctr"/>
                </a:tc>
                <a:tc>
                  <a:txBody>
                    <a:bodyPr/>
                    <a:lstStyle/>
                    <a:p>
                      <a:pPr algn="r"/>
                      <a:r>
                        <a:rPr lang="en-US" sz="2000" dirty="0" smtClean="0"/>
                        <a:t>$3.2</a:t>
                      </a:r>
                      <a:endParaRPr lang="en-US" sz="2000" dirty="0"/>
                    </a:p>
                  </a:txBody>
                  <a:tcPr anchor="ctr"/>
                </a:tc>
                <a:tc>
                  <a:txBody>
                    <a:bodyPr/>
                    <a:lstStyle/>
                    <a:p>
                      <a:pPr algn="r"/>
                      <a:r>
                        <a:rPr lang="en-US" sz="2000" dirty="0" smtClean="0"/>
                        <a:t>$663.3</a:t>
                      </a:r>
                      <a:endParaRPr lang="en-US" sz="2000" dirty="0"/>
                    </a:p>
                  </a:txBody>
                  <a:tcPr anchor="ctr"/>
                </a:tc>
              </a:tr>
              <a:tr h="654693">
                <a:tc>
                  <a:txBody>
                    <a:bodyPr/>
                    <a:lstStyle/>
                    <a:p>
                      <a:r>
                        <a:rPr lang="en-US" sz="2000" dirty="0" smtClean="0"/>
                        <a:t>Military Facilities – </a:t>
                      </a:r>
                      <a:r>
                        <a:rPr lang="en-US" sz="2000" baseline="0" dirty="0" smtClean="0"/>
                        <a:t> </a:t>
                      </a:r>
                    </a:p>
                    <a:p>
                      <a:r>
                        <a:rPr lang="en-US" sz="1800" dirty="0" smtClean="0"/>
                        <a:t>Military and Civilian Personnel</a:t>
                      </a:r>
                      <a:r>
                        <a:rPr lang="en-US" sz="1800" baseline="0" dirty="0" smtClean="0"/>
                        <a:t> (</a:t>
                      </a:r>
                      <a:r>
                        <a:rPr lang="en-US" sz="1800" dirty="0" smtClean="0"/>
                        <a:t>thousands)</a:t>
                      </a:r>
                      <a:endParaRPr lang="en-US" sz="1800" dirty="0"/>
                    </a:p>
                  </a:txBody>
                  <a:tcPr/>
                </a:tc>
                <a:tc>
                  <a:txBody>
                    <a:bodyPr/>
                    <a:lstStyle/>
                    <a:p>
                      <a:pPr algn="r"/>
                      <a:r>
                        <a:rPr lang="en-US" sz="2000" dirty="0" smtClean="0"/>
                        <a:t>95.4</a:t>
                      </a:r>
                      <a:endParaRPr lang="en-US" sz="2000" dirty="0"/>
                    </a:p>
                  </a:txBody>
                  <a:tcPr anchor="ctr"/>
                </a:tc>
                <a:tc>
                  <a:txBody>
                    <a:bodyPr/>
                    <a:lstStyle/>
                    <a:p>
                      <a:pPr algn="r"/>
                      <a:r>
                        <a:rPr lang="en-US" sz="2000" dirty="0" smtClean="0"/>
                        <a:t>15.7</a:t>
                      </a:r>
                      <a:endParaRPr lang="en-US" sz="2000" dirty="0"/>
                    </a:p>
                  </a:txBody>
                  <a:tcPr anchor="ctr"/>
                </a:tc>
                <a:tc>
                  <a:txBody>
                    <a:bodyPr/>
                    <a:lstStyle/>
                    <a:p>
                      <a:pPr algn="r"/>
                      <a:r>
                        <a:rPr lang="en-US" sz="2000" dirty="0" smtClean="0"/>
                        <a:t>2,728</a:t>
                      </a:r>
                      <a:endParaRPr lang="en-US" sz="2000" dirty="0"/>
                    </a:p>
                  </a:txBody>
                  <a:tcPr anchor="ctr"/>
                </a:tc>
              </a:tr>
              <a:tr h="654693">
                <a:tc>
                  <a:txBody>
                    <a:bodyPr/>
                    <a:lstStyle/>
                    <a:p>
                      <a:r>
                        <a:rPr lang="en-US" sz="2000" dirty="0" smtClean="0"/>
                        <a:t>Federal Leased/Owned</a:t>
                      </a:r>
                      <a:r>
                        <a:rPr lang="en-US" sz="2000" baseline="0" dirty="0" smtClean="0"/>
                        <a:t> Buildings </a:t>
                      </a:r>
                    </a:p>
                    <a:p>
                      <a:r>
                        <a:rPr lang="en-US" sz="1800" baseline="0" dirty="0" smtClean="0"/>
                        <a:t>(millions sq/ft) </a:t>
                      </a:r>
                      <a:r>
                        <a:rPr lang="en-US" sz="1800" baseline="0" dirty="0" smtClean="0">
                          <a:solidFill>
                            <a:schemeClr val="tx1"/>
                          </a:solidFill>
                        </a:rPr>
                        <a:t>(2012)</a:t>
                      </a:r>
                      <a:endParaRPr lang="en-US" sz="1800" dirty="0">
                        <a:solidFill>
                          <a:schemeClr val="tx1"/>
                        </a:solidFill>
                      </a:endParaRPr>
                    </a:p>
                  </a:txBody>
                  <a:tcPr/>
                </a:tc>
                <a:tc>
                  <a:txBody>
                    <a:bodyPr/>
                    <a:lstStyle/>
                    <a:p>
                      <a:pPr algn="r"/>
                      <a:r>
                        <a:rPr lang="en-US" sz="2000" u="none" baseline="0" dirty="0" smtClean="0"/>
                        <a:t>29.2</a:t>
                      </a:r>
                      <a:endParaRPr lang="en-US" sz="2000" u="none" baseline="0" dirty="0"/>
                    </a:p>
                  </a:txBody>
                  <a:tcPr anchor="ctr"/>
                </a:tc>
                <a:tc>
                  <a:txBody>
                    <a:bodyPr/>
                    <a:lstStyle/>
                    <a:p>
                      <a:pPr algn="r"/>
                      <a:r>
                        <a:rPr lang="en-US" sz="2000" u="none" baseline="0" dirty="0" smtClean="0"/>
                        <a:t>1.7</a:t>
                      </a:r>
                      <a:endParaRPr lang="en-US" sz="2000" u="none" baseline="0" dirty="0"/>
                    </a:p>
                  </a:txBody>
                  <a:tcPr anchor="ctr"/>
                </a:tc>
                <a:tc>
                  <a:txBody>
                    <a:bodyPr/>
                    <a:lstStyle/>
                    <a:p>
                      <a:pPr algn="r"/>
                      <a:r>
                        <a:rPr lang="en-US" sz="2000" u="none" baseline="0" dirty="0" smtClean="0"/>
                        <a:t>303.4</a:t>
                      </a:r>
                      <a:endParaRPr lang="en-US" sz="2000" u="none" baseline="0" dirty="0"/>
                    </a:p>
                  </a:txBody>
                  <a:tcPr anchor="ctr"/>
                </a:tc>
              </a:tr>
            </a:tbl>
          </a:graphicData>
        </a:graphic>
      </p:graphicFrame>
      <p:sp>
        <p:nvSpPr>
          <p:cNvPr id="5" name="TextBox 4"/>
          <p:cNvSpPr txBox="1"/>
          <p:nvPr/>
        </p:nvSpPr>
        <p:spPr>
          <a:xfrm>
            <a:off x="228600" y="6334780"/>
            <a:ext cx="6629400" cy="523220"/>
          </a:xfrm>
          <a:prstGeom prst="rect">
            <a:avLst/>
          </a:prstGeom>
          <a:noFill/>
        </p:spPr>
        <p:txBody>
          <a:bodyPr wrap="square" rtlCol="0">
            <a:spAutoFit/>
          </a:bodyPr>
          <a:lstStyle/>
          <a:p>
            <a:r>
              <a:rPr lang="en-US" sz="1400" dirty="0">
                <a:solidFill>
                  <a:srgbClr val="000000"/>
                </a:solidFill>
              </a:rPr>
              <a:t>*  Average of  individual state </a:t>
            </a:r>
            <a:r>
              <a:rPr lang="en-US" sz="1400" dirty="0" smtClean="0">
                <a:solidFill>
                  <a:srgbClr val="000000"/>
                </a:solidFill>
              </a:rPr>
              <a:t>percentages</a:t>
            </a:r>
            <a:endParaRPr lang="en-US" sz="1400" dirty="0">
              <a:solidFill>
                <a:srgbClr val="000000"/>
              </a:solidFill>
            </a:endParaRPr>
          </a:p>
          <a:p>
            <a:r>
              <a:rPr lang="en-US" sz="1400" dirty="0">
                <a:solidFill>
                  <a:srgbClr val="000000"/>
                </a:solidFill>
              </a:rPr>
              <a:t>~  Source: BEA, obtained Jan. 2014</a:t>
            </a:r>
          </a:p>
        </p:txBody>
      </p:sp>
      <p:sp>
        <p:nvSpPr>
          <p:cNvPr id="7" name="Slide Number Placeholder 6"/>
          <p:cNvSpPr>
            <a:spLocks noGrp="1"/>
          </p:cNvSpPr>
          <p:nvPr>
            <p:ph type="sldNum" sz="quarter" idx="4294967295"/>
          </p:nvPr>
        </p:nvSpPr>
        <p:spPr>
          <a:xfrm>
            <a:off x="8597462" y="6324600"/>
            <a:ext cx="500503" cy="365125"/>
          </a:xfrm>
          <a:prstGeom prst="rect">
            <a:avLst/>
          </a:prstGeom>
        </p:spPr>
        <p:txBody>
          <a:bodyPr/>
          <a:lstStyle/>
          <a:p>
            <a:fld id="{F8E24598-D429-A34B-B4A6-5808099B37D3}" type="slidenum">
              <a:rPr lang="en-US">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3889406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Dependency Measures: </a:t>
            </a:r>
            <a:r>
              <a:rPr lang="en-US" dirty="0" smtClean="0"/>
              <a:t/>
            </a:r>
            <a:br>
              <a:rPr lang="en-US" dirty="0" smtClean="0"/>
            </a:br>
            <a:r>
              <a:rPr lang="en-US" sz="2400" dirty="0" smtClean="0"/>
              <a:t>States By Percentage of Revenue—2012  ($ Billions)</a:t>
            </a:r>
            <a:endParaRPr lang="en-US" sz="2400" dirty="0"/>
          </a:p>
        </p:txBody>
      </p:sp>
      <p:graphicFrame>
        <p:nvGraphicFramePr>
          <p:cNvPr id="5" name="Content Placeholder 4"/>
          <p:cNvGraphicFramePr>
            <a:graphicFrameLocks noGrp="1"/>
          </p:cNvGraphicFramePr>
          <p:nvPr>
            <p:ph idx="1"/>
          </p:nvPr>
        </p:nvGraphicFramePr>
        <p:xfrm>
          <a:off x="457200" y="1447800"/>
          <a:ext cx="8305800" cy="4724404"/>
        </p:xfrm>
        <a:graphic>
          <a:graphicData uri="http://schemas.openxmlformats.org/drawingml/2006/table">
            <a:tbl>
              <a:tblPr firstRow="1" bandRow="1">
                <a:tableStyleId>{5C22544A-7EE6-4342-B048-85BDC9FD1C3A}</a:tableStyleId>
              </a:tblPr>
              <a:tblGrid>
                <a:gridCol w="2768600"/>
                <a:gridCol w="2768600"/>
                <a:gridCol w="2768600"/>
              </a:tblGrid>
              <a:tr h="695414">
                <a:tc>
                  <a:txBody>
                    <a:bodyPr/>
                    <a:lstStyle/>
                    <a:p>
                      <a:pPr algn="ctr"/>
                      <a:r>
                        <a:rPr lang="en-US" u="sng" dirty="0" smtClean="0"/>
                        <a:t>State (Top 5)</a:t>
                      </a:r>
                      <a:endParaRPr lang="en-US" u="sng" dirty="0"/>
                    </a:p>
                  </a:txBody>
                  <a:tcPr anchor="b"/>
                </a:tc>
                <a:tc>
                  <a:txBody>
                    <a:bodyPr/>
                    <a:lstStyle/>
                    <a:p>
                      <a:pPr algn="ctr"/>
                      <a:r>
                        <a:rPr lang="en-US" u="sng" dirty="0" smtClean="0"/>
                        <a:t>Direct Federal Revenues to</a:t>
                      </a:r>
                      <a:r>
                        <a:rPr lang="en-US" u="sng" baseline="0" dirty="0" smtClean="0"/>
                        <a:t> State</a:t>
                      </a:r>
                      <a:endParaRPr lang="en-US" u="sng" dirty="0"/>
                    </a:p>
                  </a:txBody>
                  <a:tcPr anchor="b"/>
                </a:tc>
                <a:tc>
                  <a:txBody>
                    <a:bodyPr/>
                    <a:lstStyle/>
                    <a:p>
                      <a:pPr algn="ctr"/>
                      <a:r>
                        <a:rPr lang="en-US" u="sng" dirty="0" smtClean="0"/>
                        <a:t>Percentage of Total State Revenues-</a:t>
                      </a:r>
                      <a:r>
                        <a:rPr lang="en-US" u="sng" baseline="0" dirty="0" smtClean="0"/>
                        <a:t> All Sources</a:t>
                      </a:r>
                      <a:endParaRPr lang="en-US" u="sng" dirty="0"/>
                    </a:p>
                  </a:txBody>
                  <a:tcPr anchor="b"/>
                </a:tc>
              </a:tr>
              <a:tr h="402899">
                <a:tc>
                  <a:txBody>
                    <a:bodyPr/>
                    <a:lstStyle/>
                    <a:p>
                      <a:pPr algn="ctr"/>
                      <a:r>
                        <a:rPr lang="en-US" dirty="0" smtClean="0"/>
                        <a:t>1- Rhode</a:t>
                      </a:r>
                      <a:r>
                        <a:rPr lang="en-US" baseline="0" dirty="0" smtClean="0"/>
                        <a:t> Island</a:t>
                      </a:r>
                      <a:endParaRPr lang="en-US" dirty="0" smtClean="0"/>
                    </a:p>
                  </a:txBody>
                  <a:tcPr/>
                </a:tc>
                <a:tc>
                  <a:txBody>
                    <a:bodyPr/>
                    <a:lstStyle/>
                    <a:p>
                      <a:pPr algn="ctr"/>
                      <a:r>
                        <a:rPr lang="en-US" dirty="0" smtClean="0"/>
                        <a:t>$4.9</a:t>
                      </a:r>
                      <a:endParaRPr lang="en-US" dirty="0"/>
                    </a:p>
                  </a:txBody>
                  <a:tcPr/>
                </a:tc>
                <a:tc>
                  <a:txBody>
                    <a:bodyPr/>
                    <a:lstStyle/>
                    <a:p>
                      <a:pPr algn="ctr"/>
                      <a:r>
                        <a:rPr lang="en-US" dirty="0" smtClean="0"/>
                        <a:t>56.6%</a:t>
                      </a:r>
                      <a:endParaRPr lang="en-US" dirty="0"/>
                    </a:p>
                  </a:txBody>
                  <a:tcPr/>
                </a:tc>
              </a:tr>
              <a:tr h="402899">
                <a:tc>
                  <a:txBody>
                    <a:bodyPr/>
                    <a:lstStyle/>
                    <a:p>
                      <a:pPr algn="ctr"/>
                      <a:r>
                        <a:rPr lang="en-US" dirty="0" smtClean="0"/>
                        <a:t>2- South Dakota</a:t>
                      </a:r>
                      <a:endParaRPr lang="en-US" dirty="0"/>
                    </a:p>
                  </a:txBody>
                  <a:tcPr/>
                </a:tc>
                <a:tc>
                  <a:txBody>
                    <a:bodyPr/>
                    <a:lstStyle/>
                    <a:p>
                      <a:pPr algn="ctr"/>
                      <a:r>
                        <a:rPr lang="en-US" dirty="0" smtClean="0"/>
                        <a:t>$2.5</a:t>
                      </a:r>
                      <a:endParaRPr lang="en-US" dirty="0"/>
                    </a:p>
                  </a:txBody>
                  <a:tcPr/>
                </a:tc>
                <a:tc>
                  <a:txBody>
                    <a:bodyPr/>
                    <a:lstStyle/>
                    <a:p>
                      <a:pPr algn="ctr"/>
                      <a:r>
                        <a:rPr lang="en-US" dirty="0" smtClean="0"/>
                        <a:t>53.9%</a:t>
                      </a:r>
                      <a:endParaRPr lang="en-US" dirty="0"/>
                    </a:p>
                  </a:txBody>
                  <a:tcPr/>
                </a:tc>
              </a:tr>
              <a:tr h="402899">
                <a:tc>
                  <a:txBody>
                    <a:bodyPr/>
                    <a:lstStyle/>
                    <a:p>
                      <a:pPr algn="ctr"/>
                      <a:r>
                        <a:rPr lang="en-US" dirty="0" smtClean="0"/>
                        <a:t>3- Tennessee</a:t>
                      </a:r>
                      <a:endParaRPr lang="en-US" dirty="0"/>
                    </a:p>
                  </a:txBody>
                  <a:tcPr/>
                </a:tc>
                <a:tc>
                  <a:txBody>
                    <a:bodyPr/>
                    <a:lstStyle/>
                    <a:p>
                      <a:pPr algn="ctr"/>
                      <a:r>
                        <a:rPr lang="en-US" dirty="0" smtClean="0"/>
                        <a:t>$19.3</a:t>
                      </a:r>
                      <a:endParaRPr lang="en-US" dirty="0"/>
                    </a:p>
                  </a:txBody>
                  <a:tcPr/>
                </a:tc>
                <a:tc>
                  <a:txBody>
                    <a:bodyPr/>
                    <a:lstStyle/>
                    <a:p>
                      <a:pPr algn="ctr"/>
                      <a:r>
                        <a:rPr lang="en-US" dirty="0" smtClean="0"/>
                        <a:t>53.6%</a:t>
                      </a:r>
                      <a:endParaRPr lang="en-US" dirty="0"/>
                    </a:p>
                  </a:txBody>
                  <a:tcPr/>
                </a:tc>
              </a:tr>
              <a:tr h="402899">
                <a:tc>
                  <a:txBody>
                    <a:bodyPr/>
                    <a:lstStyle/>
                    <a:p>
                      <a:pPr algn="ctr"/>
                      <a:r>
                        <a:rPr lang="en-US" dirty="0" smtClean="0"/>
                        <a:t>4- Louisiana</a:t>
                      </a:r>
                      <a:endParaRPr lang="en-US" dirty="0"/>
                    </a:p>
                  </a:txBody>
                  <a:tcPr/>
                </a:tc>
                <a:tc>
                  <a:txBody>
                    <a:bodyPr/>
                    <a:lstStyle/>
                    <a:p>
                      <a:pPr algn="ctr"/>
                      <a:r>
                        <a:rPr lang="en-US" dirty="0" smtClean="0"/>
                        <a:t>$15.8</a:t>
                      </a:r>
                      <a:endParaRPr lang="en-US" dirty="0"/>
                    </a:p>
                  </a:txBody>
                  <a:tcPr/>
                </a:tc>
                <a:tc>
                  <a:txBody>
                    <a:bodyPr/>
                    <a:lstStyle/>
                    <a:p>
                      <a:pPr algn="ctr"/>
                      <a:r>
                        <a:rPr lang="en-US" dirty="0" smtClean="0"/>
                        <a:t>48.9%</a:t>
                      </a:r>
                      <a:endParaRPr lang="en-US" dirty="0"/>
                    </a:p>
                  </a:txBody>
                  <a:tcPr/>
                </a:tc>
              </a:tr>
              <a:tr h="402899">
                <a:tc>
                  <a:txBody>
                    <a:bodyPr/>
                    <a:lstStyle/>
                    <a:p>
                      <a:pPr algn="ctr"/>
                      <a:r>
                        <a:rPr lang="en-US" dirty="0" smtClean="0"/>
                        <a:t>5- Arkansas</a:t>
                      </a:r>
                      <a:endParaRPr lang="en-US" dirty="0"/>
                    </a:p>
                  </a:txBody>
                  <a:tcPr/>
                </a:tc>
                <a:tc>
                  <a:txBody>
                    <a:bodyPr/>
                    <a:lstStyle/>
                    <a:p>
                      <a:pPr algn="ctr"/>
                      <a:r>
                        <a:rPr lang="en-US" dirty="0" smtClean="0"/>
                        <a:t>$8.7</a:t>
                      </a:r>
                      <a:endParaRPr lang="en-US" dirty="0"/>
                    </a:p>
                  </a:txBody>
                  <a:tcPr/>
                </a:tc>
                <a:tc>
                  <a:txBody>
                    <a:bodyPr/>
                    <a:lstStyle/>
                    <a:p>
                      <a:pPr algn="ctr"/>
                      <a:r>
                        <a:rPr lang="en-US" dirty="0" smtClean="0"/>
                        <a:t>45.5%</a:t>
                      </a:r>
                      <a:endParaRPr lang="en-US" dirty="0"/>
                    </a:p>
                  </a:txBody>
                  <a:tcPr/>
                </a:tc>
              </a:tr>
              <a:tr h="402899">
                <a:tc>
                  <a:txBody>
                    <a:bodyPr/>
                    <a:lstStyle/>
                    <a:p>
                      <a:pPr marL="0" algn="ctr" defTabSz="914400" rtl="0" eaLnBrk="1" latinLnBrk="0" hangingPunct="1"/>
                      <a:r>
                        <a:rPr lang="en-US" sz="1800" b="1" u="sng" kern="1200" dirty="0" smtClean="0">
                          <a:solidFill>
                            <a:schemeClr val="lt1"/>
                          </a:solidFill>
                          <a:latin typeface="+mn-lt"/>
                          <a:ea typeface="+mn-ea"/>
                          <a:cs typeface="+mn-cs"/>
                        </a:rPr>
                        <a:t>State (Median)</a:t>
                      </a:r>
                    </a:p>
                  </a:txBody>
                  <a:tcPr>
                    <a:solidFill>
                      <a:srgbClr val="002060"/>
                    </a:solidFill>
                  </a:tcPr>
                </a:tc>
                <a:tc>
                  <a:txBody>
                    <a:bodyPr/>
                    <a:lstStyle/>
                    <a:p>
                      <a:pPr algn="ctr"/>
                      <a:endParaRPr lang="en-US" dirty="0"/>
                    </a:p>
                  </a:txBody>
                  <a:tcPr>
                    <a:solidFill>
                      <a:srgbClr val="002060"/>
                    </a:solidFill>
                  </a:tcPr>
                </a:tc>
                <a:tc>
                  <a:txBody>
                    <a:bodyPr/>
                    <a:lstStyle/>
                    <a:p>
                      <a:pPr algn="ctr"/>
                      <a:endParaRPr lang="en-US" dirty="0"/>
                    </a:p>
                  </a:txBody>
                  <a:tcPr>
                    <a:solidFill>
                      <a:srgbClr val="002060"/>
                    </a:solidFill>
                  </a:tcPr>
                </a:tc>
              </a:tr>
              <a:tr h="402899">
                <a:tc>
                  <a:txBody>
                    <a:bodyPr/>
                    <a:lstStyle/>
                    <a:p>
                      <a:pPr algn="ctr"/>
                      <a:r>
                        <a:rPr lang="en-US" dirty="0" smtClean="0"/>
                        <a:t>25- Wisconsin</a:t>
                      </a:r>
                      <a:endParaRPr lang="en-US" dirty="0"/>
                    </a:p>
                  </a:txBody>
                  <a:tcPr/>
                </a:tc>
                <a:tc>
                  <a:txBody>
                    <a:bodyPr/>
                    <a:lstStyle/>
                    <a:p>
                      <a:pPr algn="ctr"/>
                      <a:r>
                        <a:rPr lang="en-US" dirty="0" smtClean="0"/>
                        <a:t>$12.9</a:t>
                      </a:r>
                      <a:endParaRPr lang="en-US" dirty="0"/>
                    </a:p>
                  </a:txBody>
                  <a:tcPr/>
                </a:tc>
                <a:tc>
                  <a:txBody>
                    <a:bodyPr/>
                    <a:lstStyle/>
                    <a:p>
                      <a:pPr algn="ctr"/>
                      <a:r>
                        <a:rPr lang="en-US" dirty="0" smtClean="0"/>
                        <a:t>34.7%</a:t>
                      </a:r>
                      <a:endParaRPr lang="en-US" dirty="0"/>
                    </a:p>
                  </a:txBody>
                  <a:tcPr/>
                </a:tc>
              </a:tr>
              <a:tr h="402899">
                <a:tc>
                  <a:txBody>
                    <a:bodyPr/>
                    <a:lstStyle/>
                    <a:p>
                      <a:pPr algn="ctr"/>
                      <a:r>
                        <a:rPr lang="en-US" dirty="0" smtClean="0"/>
                        <a:t>26- Ohio</a:t>
                      </a:r>
                      <a:endParaRPr lang="en-US" dirty="0"/>
                    </a:p>
                  </a:txBody>
                  <a:tcPr/>
                </a:tc>
                <a:tc>
                  <a:txBody>
                    <a:bodyPr/>
                    <a:lstStyle/>
                    <a:p>
                      <a:pPr algn="ctr"/>
                      <a:r>
                        <a:rPr lang="en-US" dirty="0" smtClean="0"/>
                        <a:t>$24.7</a:t>
                      </a:r>
                      <a:endParaRPr lang="en-US" dirty="0"/>
                    </a:p>
                  </a:txBody>
                  <a:tcPr/>
                </a:tc>
                <a:tc>
                  <a:txBody>
                    <a:bodyPr/>
                    <a:lstStyle/>
                    <a:p>
                      <a:pPr algn="ctr"/>
                      <a:r>
                        <a:rPr lang="en-US" dirty="0" smtClean="0"/>
                        <a:t>34.1%</a:t>
                      </a:r>
                      <a:endParaRPr lang="en-US" dirty="0"/>
                    </a:p>
                  </a:txBody>
                  <a:tcPr/>
                </a:tc>
              </a:tr>
              <a:tr h="402899">
                <a:tc>
                  <a:txBody>
                    <a:bodyPr/>
                    <a:lstStyle/>
                    <a:p>
                      <a:pPr algn="ctr"/>
                      <a:r>
                        <a:rPr lang="en-US" sz="1800" b="1" u="sng" kern="1200" dirty="0" smtClean="0">
                          <a:solidFill>
                            <a:schemeClr val="lt1"/>
                          </a:solidFill>
                          <a:latin typeface="+mn-lt"/>
                          <a:ea typeface="+mn-ea"/>
                          <a:cs typeface="+mn-cs"/>
                        </a:rPr>
                        <a:t>State (Lowest)</a:t>
                      </a:r>
                    </a:p>
                  </a:txBody>
                  <a:tcPr>
                    <a:solidFill>
                      <a:srgbClr val="002060"/>
                    </a:solidFill>
                  </a:tcPr>
                </a:tc>
                <a:tc>
                  <a:txBody>
                    <a:bodyPr/>
                    <a:lstStyle/>
                    <a:p>
                      <a:pPr algn="ctr"/>
                      <a:endParaRPr lang="en-US" dirty="0"/>
                    </a:p>
                  </a:txBody>
                  <a:tcPr>
                    <a:solidFill>
                      <a:srgbClr val="002060"/>
                    </a:solidFill>
                  </a:tcPr>
                </a:tc>
                <a:tc>
                  <a:txBody>
                    <a:bodyPr/>
                    <a:lstStyle/>
                    <a:p>
                      <a:pPr algn="ctr"/>
                      <a:endParaRPr lang="en-US" dirty="0"/>
                    </a:p>
                  </a:txBody>
                  <a:tcPr>
                    <a:solidFill>
                      <a:srgbClr val="002060"/>
                    </a:solidFill>
                  </a:tcPr>
                </a:tc>
              </a:tr>
              <a:tr h="402899">
                <a:tc>
                  <a:txBody>
                    <a:bodyPr/>
                    <a:lstStyle/>
                    <a:p>
                      <a:pPr algn="ctr"/>
                      <a:r>
                        <a:rPr lang="en-US" dirty="0" smtClean="0"/>
                        <a:t>50- Wyoming</a:t>
                      </a:r>
                      <a:endParaRPr lang="en-US" dirty="0"/>
                    </a:p>
                  </a:txBody>
                  <a:tcPr/>
                </a:tc>
                <a:tc>
                  <a:txBody>
                    <a:bodyPr/>
                    <a:lstStyle/>
                    <a:p>
                      <a:pPr algn="ctr"/>
                      <a:r>
                        <a:rPr lang="en-US" dirty="0" smtClean="0"/>
                        <a:t>$1.0</a:t>
                      </a:r>
                      <a:endParaRPr lang="en-US" dirty="0"/>
                    </a:p>
                  </a:txBody>
                  <a:tcPr/>
                </a:tc>
                <a:tc>
                  <a:txBody>
                    <a:bodyPr/>
                    <a:lstStyle/>
                    <a:p>
                      <a:pPr algn="ctr"/>
                      <a:r>
                        <a:rPr lang="en-US" dirty="0" smtClean="0"/>
                        <a:t>14.8%</a:t>
                      </a:r>
                      <a:endParaRPr lang="en-US" dirty="0"/>
                    </a:p>
                  </a:txBody>
                  <a:tcPr/>
                </a:tc>
              </a:tr>
            </a:tbl>
          </a:graphicData>
        </a:graphic>
      </p:graphicFrame>
      <p:sp>
        <p:nvSpPr>
          <p:cNvPr id="4" name="Slide Number Placeholder 3"/>
          <p:cNvSpPr>
            <a:spLocks noGrp="1"/>
          </p:cNvSpPr>
          <p:nvPr>
            <p:ph type="sldNum" sz="quarter" idx="4294967295"/>
          </p:nvPr>
        </p:nvSpPr>
        <p:spPr>
          <a:xfrm>
            <a:off x="8597462" y="6324600"/>
            <a:ext cx="500503" cy="365125"/>
          </a:xfrm>
          <a:prstGeom prst="rect">
            <a:avLst/>
          </a:prstGeom>
        </p:spPr>
        <p:txBody>
          <a:bodyPr/>
          <a:lstStyle/>
          <a:p>
            <a:fld id="{F8E24598-D429-A34B-B4A6-5808099B37D3}" type="slidenum">
              <a:rPr lang="en-US">
                <a:solidFill>
                  <a:srgbClr val="000000"/>
                </a:solidFill>
              </a:rPr>
              <a:pPr/>
              <a:t>19</a:t>
            </a:fld>
            <a:endParaRPr lang="en-US" dirty="0">
              <a:solidFill>
                <a:srgbClr val="000000"/>
              </a:solidFill>
            </a:endParaRPr>
          </a:p>
        </p:txBody>
      </p:sp>
      <p:sp>
        <p:nvSpPr>
          <p:cNvPr id="6" name="TextBox 5"/>
          <p:cNvSpPr txBox="1"/>
          <p:nvPr/>
        </p:nvSpPr>
        <p:spPr>
          <a:xfrm>
            <a:off x="457200" y="6248400"/>
            <a:ext cx="2819400" cy="369332"/>
          </a:xfrm>
          <a:prstGeom prst="rect">
            <a:avLst/>
          </a:prstGeom>
          <a:noFill/>
        </p:spPr>
        <p:txBody>
          <a:bodyPr wrap="square" rtlCol="0">
            <a:spAutoFit/>
          </a:bodyPr>
          <a:lstStyle/>
          <a:p>
            <a:r>
              <a:rPr lang="en-US" b="1" dirty="0">
                <a:solidFill>
                  <a:srgbClr val="000000"/>
                </a:solidFill>
              </a:rPr>
              <a:t>Average 50 States  = 35.0%</a:t>
            </a:r>
          </a:p>
        </p:txBody>
      </p:sp>
    </p:spTree>
    <p:extLst>
      <p:ext uri="{BB962C8B-B14F-4D97-AF65-F5344CB8AC3E}">
        <p14:creationId xmlns:p14="http://schemas.microsoft.com/office/powerpoint/2010/main" val="3188309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Session Learning Objectives</a:t>
            </a:r>
            <a:endParaRPr lang="en-US" dirty="0"/>
          </a:p>
        </p:txBody>
      </p:sp>
      <p:sp>
        <p:nvSpPr>
          <p:cNvPr id="3" name="Content Placeholder 2"/>
          <p:cNvSpPr>
            <a:spLocks noGrp="1"/>
          </p:cNvSpPr>
          <p:nvPr>
            <p:ph idx="1"/>
          </p:nvPr>
        </p:nvSpPr>
        <p:spPr>
          <a:xfrm>
            <a:off x="457200" y="1524000"/>
            <a:ext cx="8229600" cy="4572000"/>
          </a:xfrm>
        </p:spPr>
        <p:txBody>
          <a:bodyPr/>
          <a:lstStyle/>
          <a:p>
            <a:pPr>
              <a:buNone/>
            </a:pPr>
            <a:r>
              <a:rPr lang="en-US" dirty="0" smtClean="0"/>
              <a:t>To Gain an Understanding of: </a:t>
            </a:r>
          </a:p>
          <a:p>
            <a:pPr>
              <a:buNone/>
            </a:pPr>
            <a:endParaRPr lang="en-US" sz="1000" dirty="0" smtClean="0"/>
          </a:p>
          <a:p>
            <a:r>
              <a:rPr lang="en-US" dirty="0" smtClean="0"/>
              <a:t>The Financial Condition of the U.S. Government</a:t>
            </a:r>
          </a:p>
          <a:p>
            <a:endParaRPr lang="en-US" sz="1200" dirty="0" smtClean="0"/>
          </a:p>
          <a:p>
            <a:r>
              <a:rPr lang="en-US" dirty="0" smtClean="0"/>
              <a:t>Key Measures of Intergovernmental Financial Dependency (IFD)for the States and Territories</a:t>
            </a:r>
          </a:p>
          <a:p>
            <a:endParaRPr lang="en-US" sz="1200" dirty="0" smtClean="0"/>
          </a:p>
          <a:p>
            <a:r>
              <a:rPr lang="en-US" dirty="0" smtClean="0"/>
              <a:t>The Implications of IFD for Puerto Rico</a:t>
            </a:r>
          </a:p>
          <a:p>
            <a:endParaRPr lang="en-US" sz="1200" dirty="0" smtClean="0"/>
          </a:p>
          <a:p>
            <a:r>
              <a:rPr lang="en-US" dirty="0" smtClean="0"/>
              <a:t>Options Open in Responding to IFD Risks</a:t>
            </a:r>
          </a:p>
          <a:p>
            <a:endParaRPr lang="en-US" dirty="0"/>
          </a:p>
        </p:txBody>
      </p:sp>
    </p:spTree>
    <p:extLst>
      <p:ext uri="{BB962C8B-B14F-4D97-AF65-F5344CB8AC3E}">
        <p14:creationId xmlns:p14="http://schemas.microsoft.com/office/powerpoint/2010/main" val="2798897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Dependency Measures: </a:t>
            </a:r>
            <a:r>
              <a:rPr lang="en-US" dirty="0" smtClean="0"/>
              <a:t/>
            </a:r>
            <a:br>
              <a:rPr lang="en-US" dirty="0" smtClean="0"/>
            </a:br>
            <a:r>
              <a:rPr lang="en-US" sz="2400" dirty="0" smtClean="0"/>
              <a:t>States By Percentage of GDP—2012 ($ Billions)</a:t>
            </a:r>
            <a:endParaRPr lang="en-US" sz="2400" dirty="0"/>
          </a:p>
        </p:txBody>
      </p:sp>
      <p:graphicFrame>
        <p:nvGraphicFramePr>
          <p:cNvPr id="5" name="Content Placeholder 4"/>
          <p:cNvGraphicFramePr>
            <a:graphicFrameLocks noGrp="1"/>
          </p:cNvGraphicFramePr>
          <p:nvPr>
            <p:ph idx="1"/>
          </p:nvPr>
        </p:nvGraphicFramePr>
        <p:xfrm>
          <a:off x="457200" y="1447800"/>
          <a:ext cx="8305800" cy="4724404"/>
        </p:xfrm>
        <a:graphic>
          <a:graphicData uri="http://schemas.openxmlformats.org/drawingml/2006/table">
            <a:tbl>
              <a:tblPr firstRow="1" bandRow="1">
                <a:tableStyleId>{5C22544A-7EE6-4342-B048-85BDC9FD1C3A}</a:tableStyleId>
              </a:tblPr>
              <a:tblGrid>
                <a:gridCol w="2768600"/>
                <a:gridCol w="2768600"/>
                <a:gridCol w="2768600"/>
              </a:tblGrid>
              <a:tr h="695414">
                <a:tc>
                  <a:txBody>
                    <a:bodyPr/>
                    <a:lstStyle/>
                    <a:p>
                      <a:pPr algn="ctr"/>
                      <a:r>
                        <a:rPr lang="en-US" u="sng" dirty="0" smtClean="0"/>
                        <a:t>State (Top 5)</a:t>
                      </a:r>
                      <a:endParaRPr lang="en-US" u="sng" dirty="0"/>
                    </a:p>
                  </a:txBody>
                  <a:tcPr anchor="b"/>
                </a:tc>
                <a:tc>
                  <a:txBody>
                    <a:bodyPr/>
                    <a:lstStyle/>
                    <a:p>
                      <a:pPr algn="ctr"/>
                      <a:r>
                        <a:rPr lang="en-US" u="sng" dirty="0" smtClean="0"/>
                        <a:t>Total Direct  &amp; Indirect</a:t>
                      </a:r>
                      <a:r>
                        <a:rPr lang="en-US" u="sng" baseline="0" dirty="0" smtClean="0"/>
                        <a:t> </a:t>
                      </a:r>
                      <a:r>
                        <a:rPr lang="en-US" u="sng" dirty="0" smtClean="0"/>
                        <a:t>Federal Revenues to</a:t>
                      </a:r>
                      <a:r>
                        <a:rPr lang="en-US" u="sng" baseline="0" dirty="0" smtClean="0"/>
                        <a:t> State</a:t>
                      </a:r>
                      <a:endParaRPr lang="en-US" u="sng" dirty="0"/>
                    </a:p>
                  </a:txBody>
                  <a:tcPr anchor="b"/>
                </a:tc>
                <a:tc>
                  <a:txBody>
                    <a:bodyPr/>
                    <a:lstStyle/>
                    <a:p>
                      <a:pPr algn="ctr"/>
                      <a:r>
                        <a:rPr lang="en-US" u="sng" dirty="0" smtClean="0"/>
                        <a:t>Percentage of Total State GDP</a:t>
                      </a:r>
                      <a:endParaRPr lang="en-US" u="sng" dirty="0"/>
                    </a:p>
                  </a:txBody>
                  <a:tcPr anchor="b"/>
                </a:tc>
              </a:tr>
              <a:tr h="402899">
                <a:tc>
                  <a:txBody>
                    <a:bodyPr/>
                    <a:lstStyle/>
                    <a:p>
                      <a:pPr algn="ctr"/>
                      <a:r>
                        <a:rPr lang="en-US" dirty="0" smtClean="0"/>
                        <a:t>1- Mississippi</a:t>
                      </a:r>
                    </a:p>
                  </a:txBody>
                  <a:tcPr/>
                </a:tc>
                <a:tc>
                  <a:txBody>
                    <a:bodyPr/>
                    <a:lstStyle/>
                    <a:p>
                      <a:pPr algn="ctr"/>
                      <a:r>
                        <a:rPr lang="en-US" dirty="0" smtClean="0"/>
                        <a:t>$35.3</a:t>
                      </a:r>
                      <a:endParaRPr lang="en-US" dirty="0"/>
                    </a:p>
                  </a:txBody>
                  <a:tcPr/>
                </a:tc>
                <a:tc>
                  <a:txBody>
                    <a:bodyPr/>
                    <a:lstStyle/>
                    <a:p>
                      <a:pPr algn="ctr"/>
                      <a:r>
                        <a:rPr lang="en-US" dirty="0" smtClean="0"/>
                        <a:t>40.8%</a:t>
                      </a:r>
                      <a:endParaRPr lang="en-US" dirty="0"/>
                    </a:p>
                  </a:txBody>
                  <a:tcPr/>
                </a:tc>
              </a:tr>
              <a:tr h="402899">
                <a:tc>
                  <a:txBody>
                    <a:bodyPr/>
                    <a:lstStyle/>
                    <a:p>
                      <a:pPr algn="ctr"/>
                      <a:r>
                        <a:rPr lang="en-US" dirty="0" smtClean="0"/>
                        <a:t>2- Kentucky</a:t>
                      </a:r>
                      <a:endParaRPr lang="en-US" dirty="0"/>
                    </a:p>
                  </a:txBody>
                  <a:tcPr/>
                </a:tc>
                <a:tc>
                  <a:txBody>
                    <a:bodyPr/>
                    <a:lstStyle/>
                    <a:p>
                      <a:pPr algn="ctr"/>
                      <a:r>
                        <a:rPr lang="en-US" dirty="0" smtClean="0"/>
                        <a:t>$55.6</a:t>
                      </a:r>
                      <a:endParaRPr lang="en-US" dirty="0"/>
                    </a:p>
                  </a:txBody>
                  <a:tcPr/>
                </a:tc>
                <a:tc>
                  <a:txBody>
                    <a:bodyPr/>
                    <a:lstStyle/>
                    <a:p>
                      <a:pPr algn="ctr"/>
                      <a:r>
                        <a:rPr lang="en-US" dirty="0" smtClean="0"/>
                        <a:t>37.9%</a:t>
                      </a:r>
                      <a:endParaRPr lang="en-US" dirty="0"/>
                    </a:p>
                  </a:txBody>
                  <a:tcPr/>
                </a:tc>
              </a:tr>
              <a:tr h="402899">
                <a:tc>
                  <a:txBody>
                    <a:bodyPr/>
                    <a:lstStyle/>
                    <a:p>
                      <a:pPr algn="ctr"/>
                      <a:r>
                        <a:rPr lang="en-US" dirty="0" smtClean="0"/>
                        <a:t>3- West Virginia</a:t>
                      </a:r>
                      <a:endParaRPr lang="en-US" dirty="0"/>
                    </a:p>
                  </a:txBody>
                  <a:tcPr/>
                </a:tc>
                <a:tc>
                  <a:txBody>
                    <a:bodyPr/>
                    <a:lstStyle/>
                    <a:p>
                      <a:pPr algn="ctr"/>
                      <a:r>
                        <a:rPr lang="en-US" dirty="0" smtClean="0"/>
                        <a:t>$21.3</a:t>
                      </a:r>
                      <a:endParaRPr lang="en-US" dirty="0"/>
                    </a:p>
                  </a:txBody>
                  <a:tcPr/>
                </a:tc>
                <a:tc>
                  <a:txBody>
                    <a:bodyPr/>
                    <a:lstStyle/>
                    <a:p>
                      <a:pPr algn="ctr"/>
                      <a:r>
                        <a:rPr lang="en-US" dirty="0" smtClean="0"/>
                        <a:t>37.9%</a:t>
                      </a:r>
                      <a:endParaRPr lang="en-US" dirty="0"/>
                    </a:p>
                  </a:txBody>
                  <a:tcPr/>
                </a:tc>
              </a:tr>
              <a:tr h="402899">
                <a:tc>
                  <a:txBody>
                    <a:bodyPr/>
                    <a:lstStyle/>
                    <a:p>
                      <a:pPr algn="ctr"/>
                      <a:r>
                        <a:rPr lang="en-US" dirty="0" smtClean="0"/>
                        <a:t>4-</a:t>
                      </a:r>
                      <a:r>
                        <a:rPr lang="en-US" baseline="0" dirty="0" smtClean="0"/>
                        <a:t> Alabama</a:t>
                      </a:r>
                      <a:endParaRPr lang="en-US" dirty="0"/>
                    </a:p>
                  </a:txBody>
                  <a:tcPr/>
                </a:tc>
                <a:tc>
                  <a:txBody>
                    <a:bodyPr/>
                    <a:lstStyle/>
                    <a:p>
                      <a:pPr algn="ctr"/>
                      <a:r>
                        <a:rPr lang="en-US" dirty="0" smtClean="0"/>
                        <a:t>$56.6</a:t>
                      </a:r>
                      <a:endParaRPr lang="en-US" dirty="0"/>
                    </a:p>
                  </a:txBody>
                  <a:tcPr/>
                </a:tc>
                <a:tc>
                  <a:txBody>
                    <a:bodyPr/>
                    <a:lstStyle/>
                    <a:p>
                      <a:pPr algn="ctr"/>
                      <a:r>
                        <a:rPr lang="en-US" dirty="0" smtClean="0"/>
                        <a:t>36.0%</a:t>
                      </a:r>
                      <a:endParaRPr lang="en-US" dirty="0"/>
                    </a:p>
                  </a:txBody>
                  <a:tcPr/>
                </a:tc>
              </a:tr>
              <a:tr h="402899">
                <a:tc>
                  <a:txBody>
                    <a:bodyPr/>
                    <a:lstStyle/>
                    <a:p>
                      <a:pPr algn="ctr"/>
                      <a:r>
                        <a:rPr lang="en-US" dirty="0" smtClean="0"/>
                        <a:t>5- New Mexico</a:t>
                      </a:r>
                      <a:endParaRPr lang="en-US" dirty="0"/>
                    </a:p>
                  </a:txBody>
                  <a:tcPr/>
                </a:tc>
                <a:tc>
                  <a:txBody>
                    <a:bodyPr/>
                    <a:lstStyle/>
                    <a:p>
                      <a:pPr algn="ctr"/>
                      <a:r>
                        <a:rPr lang="en-US" dirty="0" smtClean="0"/>
                        <a:t>$25.1</a:t>
                      </a:r>
                      <a:endParaRPr lang="en-US" dirty="0"/>
                    </a:p>
                  </a:txBody>
                  <a:tcPr/>
                </a:tc>
                <a:tc>
                  <a:txBody>
                    <a:bodyPr/>
                    <a:lstStyle/>
                    <a:p>
                      <a:pPr algn="ctr"/>
                      <a:r>
                        <a:rPr lang="en-US" dirty="0" smtClean="0"/>
                        <a:t>35.5%</a:t>
                      </a:r>
                      <a:endParaRPr lang="en-US" dirty="0"/>
                    </a:p>
                  </a:txBody>
                  <a:tcPr/>
                </a:tc>
              </a:tr>
              <a:tr h="402899">
                <a:tc>
                  <a:txBody>
                    <a:bodyPr/>
                    <a:lstStyle/>
                    <a:p>
                      <a:pPr marL="0" algn="ctr" defTabSz="914400" rtl="0" eaLnBrk="1" latinLnBrk="0" hangingPunct="1"/>
                      <a:r>
                        <a:rPr lang="en-US" sz="1800" b="1" u="sng" kern="1200" dirty="0" smtClean="0">
                          <a:solidFill>
                            <a:schemeClr val="lt1"/>
                          </a:solidFill>
                          <a:latin typeface="+mn-lt"/>
                          <a:ea typeface="+mn-ea"/>
                          <a:cs typeface="+mn-cs"/>
                        </a:rPr>
                        <a:t>State (Median)</a:t>
                      </a:r>
                    </a:p>
                  </a:txBody>
                  <a:tcPr>
                    <a:solidFill>
                      <a:srgbClr val="002060"/>
                    </a:solidFill>
                  </a:tcPr>
                </a:tc>
                <a:tc>
                  <a:txBody>
                    <a:bodyPr/>
                    <a:lstStyle/>
                    <a:p>
                      <a:pPr algn="ctr"/>
                      <a:endParaRPr lang="en-US" dirty="0"/>
                    </a:p>
                  </a:txBody>
                  <a:tcPr>
                    <a:solidFill>
                      <a:srgbClr val="002060"/>
                    </a:solidFill>
                  </a:tcPr>
                </a:tc>
                <a:tc>
                  <a:txBody>
                    <a:bodyPr/>
                    <a:lstStyle/>
                    <a:p>
                      <a:pPr algn="ctr"/>
                      <a:endParaRPr lang="en-US" dirty="0"/>
                    </a:p>
                  </a:txBody>
                  <a:tcPr>
                    <a:solidFill>
                      <a:srgbClr val="002060"/>
                    </a:solidFill>
                  </a:tcPr>
                </a:tc>
              </a:tr>
              <a:tr h="402899">
                <a:tc>
                  <a:txBody>
                    <a:bodyPr/>
                    <a:lstStyle/>
                    <a:p>
                      <a:pPr algn="ctr"/>
                      <a:r>
                        <a:rPr lang="en-US" dirty="0" smtClean="0"/>
                        <a:t>25- Georgia</a:t>
                      </a:r>
                      <a:endParaRPr lang="en-US" dirty="0"/>
                    </a:p>
                  </a:txBody>
                  <a:tcPr/>
                </a:tc>
                <a:tc>
                  <a:txBody>
                    <a:bodyPr/>
                    <a:lstStyle/>
                    <a:p>
                      <a:pPr algn="ctr"/>
                      <a:r>
                        <a:rPr lang="en-US" dirty="0" smtClean="0"/>
                        <a:t>$92.7</a:t>
                      </a:r>
                      <a:endParaRPr lang="en-US" dirty="0"/>
                    </a:p>
                  </a:txBody>
                  <a:tcPr/>
                </a:tc>
                <a:tc>
                  <a:txBody>
                    <a:bodyPr/>
                    <a:lstStyle/>
                    <a:p>
                      <a:pPr algn="ctr"/>
                      <a:r>
                        <a:rPr lang="en-US" dirty="0" smtClean="0"/>
                        <a:t>24.8%</a:t>
                      </a:r>
                      <a:endParaRPr lang="en-US" dirty="0"/>
                    </a:p>
                  </a:txBody>
                  <a:tcPr/>
                </a:tc>
              </a:tr>
              <a:tr h="402899">
                <a:tc>
                  <a:txBody>
                    <a:bodyPr/>
                    <a:lstStyle/>
                    <a:p>
                      <a:pPr algn="ctr"/>
                      <a:r>
                        <a:rPr lang="en-US" dirty="0" smtClean="0"/>
                        <a:t>26- North Dakota</a:t>
                      </a:r>
                      <a:endParaRPr lang="en-US" dirty="0"/>
                    </a:p>
                  </a:txBody>
                  <a:tcPr/>
                </a:tc>
                <a:tc>
                  <a:txBody>
                    <a:bodyPr/>
                    <a:lstStyle/>
                    <a:p>
                      <a:pPr algn="ctr"/>
                      <a:r>
                        <a:rPr lang="en-US" dirty="0" smtClean="0"/>
                        <a:t>$9.3</a:t>
                      </a:r>
                      <a:endParaRPr lang="en-US" dirty="0"/>
                    </a:p>
                  </a:txBody>
                  <a:tcPr/>
                </a:tc>
                <a:tc>
                  <a:txBody>
                    <a:bodyPr/>
                    <a:lstStyle/>
                    <a:p>
                      <a:pPr algn="ctr"/>
                      <a:r>
                        <a:rPr lang="en-US" dirty="0" smtClean="0"/>
                        <a:t>24.1%</a:t>
                      </a:r>
                      <a:endParaRPr lang="en-US" dirty="0"/>
                    </a:p>
                  </a:txBody>
                  <a:tcPr/>
                </a:tc>
              </a:tr>
              <a:tr h="402899">
                <a:tc>
                  <a:txBody>
                    <a:bodyPr/>
                    <a:lstStyle/>
                    <a:p>
                      <a:pPr algn="ctr"/>
                      <a:r>
                        <a:rPr lang="en-US" sz="1800" b="1" u="sng" kern="1200" dirty="0" smtClean="0">
                          <a:solidFill>
                            <a:schemeClr val="lt1"/>
                          </a:solidFill>
                          <a:latin typeface="+mn-lt"/>
                          <a:ea typeface="+mn-ea"/>
                          <a:cs typeface="+mn-cs"/>
                        </a:rPr>
                        <a:t>State (Lowest)</a:t>
                      </a:r>
                    </a:p>
                  </a:txBody>
                  <a:tcPr>
                    <a:solidFill>
                      <a:srgbClr val="002060"/>
                    </a:solidFill>
                  </a:tcPr>
                </a:tc>
                <a:tc>
                  <a:txBody>
                    <a:bodyPr/>
                    <a:lstStyle/>
                    <a:p>
                      <a:pPr algn="ctr"/>
                      <a:endParaRPr lang="en-US" dirty="0"/>
                    </a:p>
                  </a:txBody>
                  <a:tcPr>
                    <a:solidFill>
                      <a:srgbClr val="002060"/>
                    </a:solidFill>
                  </a:tcPr>
                </a:tc>
                <a:tc>
                  <a:txBody>
                    <a:bodyPr/>
                    <a:lstStyle/>
                    <a:p>
                      <a:pPr algn="ctr"/>
                      <a:endParaRPr lang="en-US" dirty="0"/>
                    </a:p>
                  </a:txBody>
                  <a:tcPr>
                    <a:solidFill>
                      <a:srgbClr val="002060"/>
                    </a:solidFill>
                  </a:tcPr>
                </a:tc>
              </a:tr>
              <a:tr h="402899">
                <a:tc>
                  <a:txBody>
                    <a:bodyPr/>
                    <a:lstStyle/>
                    <a:p>
                      <a:pPr algn="ctr"/>
                      <a:r>
                        <a:rPr lang="en-US" dirty="0" smtClean="0"/>
                        <a:t>50- Delaware</a:t>
                      </a:r>
                      <a:endParaRPr lang="en-US" dirty="0"/>
                    </a:p>
                  </a:txBody>
                  <a:tcPr/>
                </a:tc>
                <a:tc>
                  <a:txBody>
                    <a:bodyPr/>
                    <a:lstStyle/>
                    <a:p>
                      <a:pPr algn="ctr"/>
                      <a:r>
                        <a:rPr lang="en-US" dirty="0" smtClean="0"/>
                        <a:t>$8.3</a:t>
                      </a:r>
                      <a:endParaRPr lang="en-US" dirty="0"/>
                    </a:p>
                  </a:txBody>
                  <a:tcPr/>
                </a:tc>
                <a:tc>
                  <a:txBody>
                    <a:bodyPr/>
                    <a:lstStyle/>
                    <a:p>
                      <a:pPr algn="ctr"/>
                      <a:r>
                        <a:rPr lang="en-US" dirty="0" smtClean="0"/>
                        <a:t>14.8%</a:t>
                      </a:r>
                      <a:endParaRPr lang="en-US" dirty="0"/>
                    </a:p>
                  </a:txBody>
                  <a:tcPr/>
                </a:tc>
              </a:tr>
            </a:tbl>
          </a:graphicData>
        </a:graphic>
      </p:graphicFrame>
      <p:sp>
        <p:nvSpPr>
          <p:cNvPr id="4" name="Slide Number Placeholder 3"/>
          <p:cNvSpPr>
            <a:spLocks noGrp="1"/>
          </p:cNvSpPr>
          <p:nvPr>
            <p:ph type="sldNum" sz="quarter" idx="4294967295"/>
          </p:nvPr>
        </p:nvSpPr>
        <p:spPr>
          <a:xfrm>
            <a:off x="8597462" y="6324600"/>
            <a:ext cx="500503" cy="365125"/>
          </a:xfrm>
          <a:prstGeom prst="rect">
            <a:avLst/>
          </a:prstGeom>
        </p:spPr>
        <p:txBody>
          <a:bodyPr/>
          <a:lstStyle/>
          <a:p>
            <a:fld id="{F8E24598-D429-A34B-B4A6-5808099B37D3}" type="slidenum">
              <a:rPr lang="en-US">
                <a:solidFill>
                  <a:srgbClr val="000000"/>
                </a:solidFill>
              </a:rPr>
              <a:pPr/>
              <a:t>20</a:t>
            </a:fld>
            <a:endParaRPr lang="en-US" dirty="0">
              <a:solidFill>
                <a:srgbClr val="000000"/>
              </a:solidFill>
            </a:endParaRPr>
          </a:p>
        </p:txBody>
      </p:sp>
      <p:sp>
        <p:nvSpPr>
          <p:cNvPr id="6" name="TextBox 5"/>
          <p:cNvSpPr txBox="1"/>
          <p:nvPr/>
        </p:nvSpPr>
        <p:spPr>
          <a:xfrm>
            <a:off x="457200" y="6248400"/>
            <a:ext cx="2819400" cy="369332"/>
          </a:xfrm>
          <a:prstGeom prst="rect">
            <a:avLst/>
          </a:prstGeom>
          <a:noFill/>
        </p:spPr>
        <p:txBody>
          <a:bodyPr wrap="square" rtlCol="0">
            <a:spAutoFit/>
          </a:bodyPr>
          <a:lstStyle/>
          <a:p>
            <a:r>
              <a:rPr lang="en-US" b="1" dirty="0">
                <a:solidFill>
                  <a:srgbClr val="000000"/>
                </a:solidFill>
              </a:rPr>
              <a:t>Average 50 States  = 25.6%</a:t>
            </a:r>
          </a:p>
        </p:txBody>
      </p:sp>
    </p:spTree>
    <p:extLst>
      <p:ext uri="{BB962C8B-B14F-4D97-AF65-F5344CB8AC3E}">
        <p14:creationId xmlns:p14="http://schemas.microsoft.com/office/powerpoint/2010/main" val="24224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Dependency Measures: </a:t>
            </a:r>
            <a:r>
              <a:rPr lang="en-US" dirty="0" smtClean="0"/>
              <a:t/>
            </a:r>
            <a:br>
              <a:rPr lang="en-US" dirty="0" smtClean="0"/>
            </a:br>
            <a:r>
              <a:rPr lang="en-US" sz="2400" dirty="0" smtClean="0"/>
              <a:t>Top 5 States Per Category—2012</a:t>
            </a:r>
            <a:br>
              <a:rPr lang="en-US" sz="2400" dirty="0" smtClean="0"/>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7614266"/>
              </p:ext>
            </p:extLst>
          </p:nvPr>
        </p:nvGraphicFramePr>
        <p:xfrm>
          <a:off x="457200" y="1447800"/>
          <a:ext cx="3886200" cy="2454538"/>
        </p:xfrm>
        <a:graphic>
          <a:graphicData uri="http://schemas.openxmlformats.org/drawingml/2006/table">
            <a:tbl>
              <a:tblPr firstRow="1" bandRow="1">
                <a:tableStyleId>{5C22544A-7EE6-4342-B048-85BDC9FD1C3A}</a:tableStyleId>
              </a:tblPr>
              <a:tblGrid>
                <a:gridCol w="1943100"/>
                <a:gridCol w="1943100"/>
              </a:tblGrid>
              <a:tr h="625738">
                <a:tc>
                  <a:txBody>
                    <a:bodyPr/>
                    <a:lstStyle/>
                    <a:p>
                      <a:pPr algn="ctr"/>
                      <a:r>
                        <a:rPr lang="en-US" u="sng" dirty="0" smtClean="0"/>
                        <a:t>State</a:t>
                      </a:r>
                      <a:endParaRPr lang="en-US" u="sng" dirty="0"/>
                    </a:p>
                  </a:txBody>
                  <a:tcPr anchor="b"/>
                </a:tc>
                <a:tc>
                  <a:txBody>
                    <a:bodyPr/>
                    <a:lstStyle/>
                    <a:p>
                      <a:pPr algn="ctr"/>
                      <a:r>
                        <a:rPr lang="en-US" u="sng" dirty="0" smtClean="0"/>
                        <a:t>Military Facilities</a:t>
                      </a:r>
                      <a:endParaRPr lang="en-US" u="sng" dirty="0"/>
                    </a:p>
                  </a:txBody>
                  <a:tcPr anchor="b"/>
                </a:tc>
              </a:tr>
              <a:tr h="362533">
                <a:tc>
                  <a:txBody>
                    <a:bodyPr/>
                    <a:lstStyle/>
                    <a:p>
                      <a:pPr algn="ctr"/>
                      <a:r>
                        <a:rPr lang="en-US" dirty="0" smtClean="0"/>
                        <a:t>1- California</a:t>
                      </a:r>
                    </a:p>
                  </a:txBody>
                  <a:tcPr/>
                </a:tc>
                <a:tc>
                  <a:txBody>
                    <a:bodyPr/>
                    <a:lstStyle/>
                    <a:p>
                      <a:pPr algn="ctr"/>
                      <a:r>
                        <a:rPr lang="en-US" dirty="0" smtClean="0"/>
                        <a:t>349</a:t>
                      </a:r>
                      <a:endParaRPr lang="en-US" dirty="0"/>
                    </a:p>
                  </a:txBody>
                  <a:tcPr/>
                </a:tc>
              </a:tr>
              <a:tr h="362533">
                <a:tc>
                  <a:txBody>
                    <a:bodyPr/>
                    <a:lstStyle/>
                    <a:p>
                      <a:pPr algn="ctr"/>
                      <a:r>
                        <a:rPr lang="en-US" dirty="0" smtClean="0"/>
                        <a:t>2- Montana</a:t>
                      </a:r>
                      <a:endParaRPr lang="en-US" dirty="0"/>
                    </a:p>
                  </a:txBody>
                  <a:tcPr/>
                </a:tc>
                <a:tc>
                  <a:txBody>
                    <a:bodyPr/>
                    <a:lstStyle/>
                    <a:p>
                      <a:pPr algn="ctr"/>
                      <a:r>
                        <a:rPr lang="en-US" dirty="0" smtClean="0"/>
                        <a:t>253</a:t>
                      </a:r>
                      <a:endParaRPr lang="en-US" dirty="0"/>
                    </a:p>
                  </a:txBody>
                  <a:tcPr/>
                </a:tc>
              </a:tr>
              <a:tr h="362533">
                <a:tc>
                  <a:txBody>
                    <a:bodyPr/>
                    <a:lstStyle/>
                    <a:p>
                      <a:pPr algn="ctr"/>
                      <a:r>
                        <a:rPr lang="en-US" b="0" dirty="0" smtClean="0"/>
                        <a:t>3- Virginia</a:t>
                      </a:r>
                      <a:endParaRPr lang="en-US" b="0" dirty="0"/>
                    </a:p>
                  </a:txBody>
                  <a:tcPr/>
                </a:tc>
                <a:tc>
                  <a:txBody>
                    <a:bodyPr/>
                    <a:lstStyle/>
                    <a:p>
                      <a:pPr algn="ctr"/>
                      <a:r>
                        <a:rPr lang="en-US" b="0" dirty="0" smtClean="0"/>
                        <a:t>222</a:t>
                      </a:r>
                      <a:endParaRPr lang="en-US" b="0" dirty="0"/>
                    </a:p>
                  </a:txBody>
                  <a:tcPr/>
                </a:tc>
              </a:tr>
              <a:tr h="362533">
                <a:tc>
                  <a:txBody>
                    <a:bodyPr/>
                    <a:lstStyle/>
                    <a:p>
                      <a:pPr algn="ctr"/>
                      <a:r>
                        <a:rPr lang="en-US" dirty="0" smtClean="0"/>
                        <a:t>4- Florida</a:t>
                      </a:r>
                      <a:endParaRPr lang="en-US" dirty="0"/>
                    </a:p>
                  </a:txBody>
                  <a:tcPr/>
                </a:tc>
                <a:tc>
                  <a:txBody>
                    <a:bodyPr/>
                    <a:lstStyle/>
                    <a:p>
                      <a:pPr algn="ctr"/>
                      <a:r>
                        <a:rPr lang="en-US" dirty="0" smtClean="0"/>
                        <a:t>219</a:t>
                      </a:r>
                      <a:endParaRPr lang="en-US" dirty="0"/>
                    </a:p>
                  </a:txBody>
                  <a:tcPr/>
                </a:tc>
              </a:tr>
              <a:tr h="362533">
                <a:tc>
                  <a:txBody>
                    <a:bodyPr/>
                    <a:lstStyle/>
                    <a:p>
                      <a:pPr algn="ctr"/>
                      <a:r>
                        <a:rPr lang="en-US" dirty="0" smtClean="0"/>
                        <a:t>5- Texas</a:t>
                      </a:r>
                      <a:endParaRPr lang="en-US" dirty="0"/>
                    </a:p>
                  </a:txBody>
                  <a:tcPr/>
                </a:tc>
                <a:tc>
                  <a:txBody>
                    <a:bodyPr/>
                    <a:lstStyle/>
                    <a:p>
                      <a:pPr algn="ctr"/>
                      <a:r>
                        <a:rPr lang="en-US" dirty="0" smtClean="0"/>
                        <a:t>204</a:t>
                      </a:r>
                      <a:endParaRPr lang="en-US" dirty="0"/>
                    </a:p>
                  </a:txBody>
                  <a:tcPr/>
                </a:tc>
              </a:tr>
            </a:tbl>
          </a:graphicData>
        </a:graphic>
      </p:graphicFrame>
      <p:sp>
        <p:nvSpPr>
          <p:cNvPr id="4" name="Slide Number Placeholder 3"/>
          <p:cNvSpPr>
            <a:spLocks noGrp="1"/>
          </p:cNvSpPr>
          <p:nvPr>
            <p:ph type="sldNum" sz="quarter" idx="4294967295"/>
          </p:nvPr>
        </p:nvSpPr>
        <p:spPr>
          <a:xfrm>
            <a:off x="8597462" y="6324600"/>
            <a:ext cx="500503" cy="365125"/>
          </a:xfrm>
          <a:prstGeom prst="rect">
            <a:avLst/>
          </a:prstGeom>
        </p:spPr>
        <p:txBody>
          <a:bodyPr/>
          <a:lstStyle/>
          <a:p>
            <a:fld id="{F8E24598-D429-A34B-B4A6-5808099B37D3}" type="slidenum">
              <a:rPr lang="en-US">
                <a:solidFill>
                  <a:srgbClr val="000000"/>
                </a:solidFill>
              </a:rPr>
              <a:pPr/>
              <a:t>21</a:t>
            </a:fld>
            <a:endParaRPr lang="en-US" dirty="0">
              <a:solidFill>
                <a:srgbClr val="000000"/>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731866224"/>
              </p:ext>
            </p:extLst>
          </p:nvPr>
        </p:nvGraphicFramePr>
        <p:xfrm>
          <a:off x="4572000" y="1447800"/>
          <a:ext cx="3886200" cy="2454538"/>
        </p:xfrm>
        <a:graphic>
          <a:graphicData uri="http://schemas.openxmlformats.org/drawingml/2006/table">
            <a:tbl>
              <a:tblPr firstRow="1" bandRow="1">
                <a:tableStyleId>{5C22544A-7EE6-4342-B048-85BDC9FD1C3A}</a:tableStyleId>
              </a:tblPr>
              <a:tblGrid>
                <a:gridCol w="1943100"/>
                <a:gridCol w="1943100"/>
              </a:tblGrid>
              <a:tr h="625738">
                <a:tc>
                  <a:txBody>
                    <a:bodyPr/>
                    <a:lstStyle/>
                    <a:p>
                      <a:pPr algn="ctr"/>
                      <a:r>
                        <a:rPr lang="en-US" u="sng" dirty="0" smtClean="0"/>
                        <a:t>State</a:t>
                      </a:r>
                      <a:endParaRPr lang="en-US" u="sng" dirty="0"/>
                    </a:p>
                  </a:txBody>
                  <a:tcPr anchor="b"/>
                </a:tc>
                <a:tc>
                  <a:txBody>
                    <a:bodyPr/>
                    <a:lstStyle/>
                    <a:p>
                      <a:pPr algn="ctr"/>
                      <a:r>
                        <a:rPr lang="en-US" u="sng" dirty="0" smtClean="0"/>
                        <a:t>Military Personnel</a:t>
                      </a:r>
                      <a:endParaRPr lang="en-US" u="sng" dirty="0"/>
                    </a:p>
                  </a:txBody>
                  <a:tcPr anchor="b"/>
                </a:tc>
              </a:tr>
              <a:tr h="362532">
                <a:tc>
                  <a:txBody>
                    <a:bodyPr/>
                    <a:lstStyle/>
                    <a:p>
                      <a:pPr algn="ctr"/>
                      <a:r>
                        <a:rPr lang="en-US" dirty="0" smtClean="0"/>
                        <a:t>1- California</a:t>
                      </a:r>
                    </a:p>
                  </a:txBody>
                  <a:tcPr/>
                </a:tc>
                <a:tc>
                  <a:txBody>
                    <a:bodyPr/>
                    <a:lstStyle/>
                    <a:p>
                      <a:pPr algn="ctr"/>
                      <a:r>
                        <a:rPr lang="en-US" dirty="0" smtClean="0"/>
                        <a:t>288,100</a:t>
                      </a:r>
                      <a:endParaRPr lang="en-US" dirty="0"/>
                    </a:p>
                  </a:txBody>
                  <a:tcPr/>
                </a:tc>
              </a:tr>
              <a:tr h="362532">
                <a:tc>
                  <a:txBody>
                    <a:bodyPr/>
                    <a:lstStyle/>
                    <a:p>
                      <a:pPr algn="ctr"/>
                      <a:r>
                        <a:rPr lang="en-US" b="0" dirty="0" smtClean="0"/>
                        <a:t>2- Virginia</a:t>
                      </a:r>
                      <a:endParaRPr lang="en-US" b="0" dirty="0"/>
                    </a:p>
                  </a:txBody>
                  <a:tcPr/>
                </a:tc>
                <a:tc>
                  <a:txBody>
                    <a:bodyPr/>
                    <a:lstStyle/>
                    <a:p>
                      <a:pPr algn="ctr"/>
                      <a:r>
                        <a:rPr lang="en-US" dirty="0" smtClean="0"/>
                        <a:t>237,700</a:t>
                      </a:r>
                      <a:endParaRPr lang="en-US" dirty="0"/>
                    </a:p>
                  </a:txBody>
                  <a:tcPr/>
                </a:tc>
              </a:tr>
              <a:tr h="362532">
                <a:tc>
                  <a:txBody>
                    <a:bodyPr/>
                    <a:lstStyle/>
                    <a:p>
                      <a:pPr algn="ctr"/>
                      <a:r>
                        <a:rPr lang="en-US" dirty="0" smtClean="0"/>
                        <a:t>3-</a:t>
                      </a:r>
                      <a:r>
                        <a:rPr lang="en-US" baseline="0" dirty="0" smtClean="0"/>
                        <a:t> Texas</a:t>
                      </a:r>
                      <a:endParaRPr lang="en-US" dirty="0"/>
                    </a:p>
                  </a:txBody>
                  <a:tcPr/>
                </a:tc>
                <a:tc>
                  <a:txBody>
                    <a:bodyPr/>
                    <a:lstStyle/>
                    <a:p>
                      <a:pPr algn="ctr"/>
                      <a:r>
                        <a:rPr lang="en-US" dirty="0" smtClean="0"/>
                        <a:t>235,900</a:t>
                      </a:r>
                      <a:endParaRPr lang="en-US" dirty="0"/>
                    </a:p>
                  </a:txBody>
                  <a:tcPr/>
                </a:tc>
              </a:tr>
              <a:tr h="362532">
                <a:tc>
                  <a:txBody>
                    <a:bodyPr/>
                    <a:lstStyle/>
                    <a:p>
                      <a:pPr algn="ctr"/>
                      <a:r>
                        <a:rPr lang="en-US" dirty="0" smtClean="0"/>
                        <a:t>4- North Carolina</a:t>
                      </a:r>
                      <a:endParaRPr lang="en-US" dirty="0"/>
                    </a:p>
                  </a:txBody>
                  <a:tcPr/>
                </a:tc>
                <a:tc>
                  <a:txBody>
                    <a:bodyPr/>
                    <a:lstStyle/>
                    <a:p>
                      <a:pPr algn="ctr"/>
                      <a:r>
                        <a:rPr lang="en-US" dirty="0" smtClean="0"/>
                        <a:t>159,200</a:t>
                      </a:r>
                      <a:endParaRPr lang="en-US" dirty="0"/>
                    </a:p>
                  </a:txBody>
                  <a:tcPr/>
                </a:tc>
              </a:tr>
              <a:tr h="362532">
                <a:tc>
                  <a:txBody>
                    <a:bodyPr/>
                    <a:lstStyle/>
                    <a:p>
                      <a:pPr algn="ctr"/>
                      <a:r>
                        <a:rPr lang="en-US" dirty="0" smtClean="0"/>
                        <a:t>5- Georgia</a:t>
                      </a:r>
                      <a:endParaRPr lang="en-US" dirty="0"/>
                    </a:p>
                  </a:txBody>
                  <a:tcPr/>
                </a:tc>
                <a:tc>
                  <a:txBody>
                    <a:bodyPr/>
                    <a:lstStyle/>
                    <a:p>
                      <a:pPr algn="ctr"/>
                      <a:r>
                        <a:rPr lang="en-US" dirty="0" smtClean="0"/>
                        <a:t>137,600</a:t>
                      </a:r>
                      <a:endParaRPr lang="en-US" dirty="0"/>
                    </a:p>
                  </a:txBody>
                  <a:tcPr/>
                </a:tc>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4228982891"/>
              </p:ext>
            </p:extLst>
          </p:nvPr>
        </p:nvGraphicFramePr>
        <p:xfrm>
          <a:off x="2286000" y="4038600"/>
          <a:ext cx="4267200" cy="2468880"/>
        </p:xfrm>
        <a:graphic>
          <a:graphicData uri="http://schemas.openxmlformats.org/drawingml/2006/table">
            <a:tbl>
              <a:tblPr firstRow="1" bandRow="1">
                <a:tableStyleId>{5C22544A-7EE6-4342-B048-85BDC9FD1C3A}</a:tableStyleId>
              </a:tblPr>
              <a:tblGrid>
                <a:gridCol w="1723292"/>
                <a:gridCol w="2543908"/>
              </a:tblGrid>
              <a:tr h="480704">
                <a:tc>
                  <a:txBody>
                    <a:bodyPr/>
                    <a:lstStyle/>
                    <a:p>
                      <a:pPr algn="ctr"/>
                      <a:r>
                        <a:rPr lang="en-US" u="sng" dirty="0" smtClean="0"/>
                        <a:t>State</a:t>
                      </a:r>
                      <a:endParaRPr lang="en-US" u="sng" dirty="0"/>
                    </a:p>
                  </a:txBody>
                  <a:tcPr anchor="b"/>
                </a:tc>
                <a:tc>
                  <a:txBody>
                    <a:bodyPr/>
                    <a:lstStyle/>
                    <a:p>
                      <a:pPr algn="ctr"/>
                      <a:r>
                        <a:rPr lang="en-US" u="sng" dirty="0" smtClean="0"/>
                        <a:t>Federal Leased/Owned Buildings (Million Sq.</a:t>
                      </a:r>
                      <a:r>
                        <a:rPr lang="en-US" u="sng" baseline="0" dirty="0" smtClean="0"/>
                        <a:t> ft)</a:t>
                      </a:r>
                      <a:endParaRPr lang="en-US" u="sng" dirty="0"/>
                    </a:p>
                  </a:txBody>
                  <a:tcPr anchor="b"/>
                </a:tc>
              </a:tr>
              <a:tr h="361059">
                <a:tc>
                  <a:txBody>
                    <a:bodyPr/>
                    <a:lstStyle/>
                    <a:p>
                      <a:pPr algn="ctr"/>
                      <a:r>
                        <a:rPr lang="en-US" dirty="0" smtClean="0"/>
                        <a:t>1- Maryland</a:t>
                      </a:r>
                    </a:p>
                  </a:txBody>
                  <a:tcPr/>
                </a:tc>
                <a:tc>
                  <a:txBody>
                    <a:bodyPr/>
                    <a:lstStyle/>
                    <a:p>
                      <a:pPr algn="ctr"/>
                      <a:r>
                        <a:rPr lang="en-US" dirty="0" smtClean="0"/>
                        <a:t>29.2</a:t>
                      </a:r>
                      <a:endParaRPr lang="en-US" dirty="0"/>
                    </a:p>
                  </a:txBody>
                  <a:tcPr/>
                </a:tc>
              </a:tr>
              <a:tr h="361059">
                <a:tc>
                  <a:txBody>
                    <a:bodyPr/>
                    <a:lstStyle/>
                    <a:p>
                      <a:pPr algn="ctr"/>
                      <a:r>
                        <a:rPr lang="en-US" b="0" dirty="0" smtClean="0"/>
                        <a:t>2- Virginia</a:t>
                      </a:r>
                      <a:endParaRPr lang="en-US" b="0" dirty="0"/>
                    </a:p>
                  </a:txBody>
                  <a:tcPr/>
                </a:tc>
                <a:tc>
                  <a:txBody>
                    <a:bodyPr/>
                    <a:lstStyle/>
                    <a:p>
                      <a:pPr algn="ctr"/>
                      <a:r>
                        <a:rPr lang="en-US" b="0" dirty="0" smtClean="0"/>
                        <a:t>27.4</a:t>
                      </a:r>
                      <a:endParaRPr lang="en-US" b="0" dirty="0"/>
                    </a:p>
                  </a:txBody>
                  <a:tcPr/>
                </a:tc>
              </a:tr>
              <a:tr h="361059">
                <a:tc>
                  <a:txBody>
                    <a:bodyPr/>
                    <a:lstStyle/>
                    <a:p>
                      <a:pPr algn="ctr"/>
                      <a:r>
                        <a:rPr lang="en-US" dirty="0" smtClean="0"/>
                        <a:t>3-</a:t>
                      </a:r>
                      <a:r>
                        <a:rPr lang="en-US" baseline="0" dirty="0" smtClean="0"/>
                        <a:t> California</a:t>
                      </a:r>
                      <a:endParaRPr lang="en-US" dirty="0"/>
                    </a:p>
                  </a:txBody>
                  <a:tcPr/>
                </a:tc>
                <a:tc>
                  <a:txBody>
                    <a:bodyPr/>
                    <a:lstStyle/>
                    <a:p>
                      <a:pPr algn="ctr"/>
                      <a:r>
                        <a:rPr lang="en-US" dirty="0" smtClean="0"/>
                        <a:t>26.9</a:t>
                      </a:r>
                      <a:endParaRPr lang="en-US" dirty="0"/>
                    </a:p>
                  </a:txBody>
                  <a:tcPr/>
                </a:tc>
              </a:tr>
              <a:tr h="361059">
                <a:tc>
                  <a:txBody>
                    <a:bodyPr/>
                    <a:lstStyle/>
                    <a:p>
                      <a:pPr algn="ctr"/>
                      <a:r>
                        <a:rPr lang="en-US" dirty="0" smtClean="0"/>
                        <a:t>4- Texas</a:t>
                      </a:r>
                      <a:endParaRPr lang="en-US" dirty="0"/>
                    </a:p>
                  </a:txBody>
                  <a:tcPr/>
                </a:tc>
                <a:tc>
                  <a:txBody>
                    <a:bodyPr/>
                    <a:lstStyle/>
                    <a:p>
                      <a:pPr algn="ctr"/>
                      <a:r>
                        <a:rPr lang="en-US" dirty="0" smtClean="0"/>
                        <a:t>22.4</a:t>
                      </a:r>
                      <a:endParaRPr lang="en-US" dirty="0"/>
                    </a:p>
                  </a:txBody>
                  <a:tcPr/>
                </a:tc>
              </a:tr>
              <a:tr h="361059">
                <a:tc>
                  <a:txBody>
                    <a:bodyPr/>
                    <a:lstStyle/>
                    <a:p>
                      <a:pPr algn="ctr"/>
                      <a:r>
                        <a:rPr lang="en-US" dirty="0" smtClean="0"/>
                        <a:t>5- Missouri</a:t>
                      </a:r>
                      <a:endParaRPr lang="en-US" dirty="0"/>
                    </a:p>
                  </a:txBody>
                  <a:tcPr/>
                </a:tc>
                <a:tc>
                  <a:txBody>
                    <a:bodyPr/>
                    <a:lstStyle/>
                    <a:p>
                      <a:pPr algn="ctr"/>
                      <a:r>
                        <a:rPr lang="en-US" dirty="0" smtClean="0"/>
                        <a:t>17.0</a:t>
                      </a:r>
                      <a:endParaRPr lang="en-US" dirty="0"/>
                    </a:p>
                  </a:txBody>
                  <a:tcPr/>
                </a:tc>
              </a:tr>
            </a:tbl>
          </a:graphicData>
        </a:graphic>
      </p:graphicFrame>
    </p:spTree>
    <p:extLst>
      <p:ext uri="{BB962C8B-B14F-4D97-AF65-F5344CB8AC3E}">
        <p14:creationId xmlns:p14="http://schemas.microsoft.com/office/powerpoint/2010/main" val="1763701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85800"/>
          </a:xfrm>
        </p:spPr>
        <p:txBody>
          <a:bodyPr/>
          <a:lstStyle/>
          <a:p>
            <a:r>
              <a:rPr lang="en-US" sz="3200" dirty="0" smtClean="0"/>
              <a:t>Risks to States, Local Governments, and Territories From Intergovernmental Financial Dependency</a:t>
            </a:r>
            <a:endParaRPr lang="en-US" sz="3200" dirty="0"/>
          </a:p>
        </p:txBody>
      </p:sp>
      <p:sp>
        <p:nvSpPr>
          <p:cNvPr id="3" name="Content Placeholder 2"/>
          <p:cNvSpPr>
            <a:spLocks noGrp="1"/>
          </p:cNvSpPr>
          <p:nvPr>
            <p:ph idx="1"/>
          </p:nvPr>
        </p:nvSpPr>
        <p:spPr/>
        <p:txBody>
          <a:bodyPr/>
          <a:lstStyle/>
          <a:p>
            <a:pPr marL="514350" indent="-514350">
              <a:buNone/>
              <a:defRPr/>
            </a:pPr>
            <a:r>
              <a:rPr lang="en-US" sz="2400" dirty="0" smtClean="0"/>
              <a:t>Significant future fluctuations in :</a:t>
            </a:r>
          </a:p>
          <a:p>
            <a:pPr marL="914400" lvl="1" indent="-514350">
              <a:buFont typeface="Wingdings" pitchFamily="2" charset="2"/>
              <a:buChar char="§"/>
              <a:defRPr/>
            </a:pPr>
            <a:r>
              <a:rPr lang="en-US" dirty="0" smtClean="0"/>
              <a:t> direct intergovernmental revenue flows,</a:t>
            </a:r>
          </a:p>
          <a:p>
            <a:pPr marL="914400" lvl="1" indent="-514350">
              <a:buFont typeface="Wingdings" pitchFamily="2" charset="2"/>
              <a:buChar char="§"/>
              <a:defRPr/>
            </a:pPr>
            <a:r>
              <a:rPr lang="en-US" dirty="0" smtClean="0"/>
              <a:t> indirect flows which impact economic activity and tax revenues, and </a:t>
            </a:r>
          </a:p>
          <a:p>
            <a:pPr marL="914400" lvl="1" indent="-514350">
              <a:buFont typeface="Wingdings" pitchFamily="2" charset="2"/>
              <a:buChar char="§"/>
              <a:defRPr/>
            </a:pPr>
            <a:r>
              <a:rPr lang="en-US" dirty="0" smtClean="0"/>
              <a:t>income and asset values associated with U.S. Treasury Securities </a:t>
            </a:r>
          </a:p>
          <a:p>
            <a:pPr marL="342900" lvl="1" indent="-342900">
              <a:buNone/>
            </a:pPr>
            <a:r>
              <a:rPr lang="en-US" u="sng" dirty="0" smtClean="0"/>
              <a:t>Evidence</a:t>
            </a:r>
            <a:r>
              <a:rPr lang="en-US" dirty="0" smtClean="0"/>
              <a:t>: </a:t>
            </a:r>
          </a:p>
          <a:p>
            <a:pPr marL="457200" lvl="1" indent="-457200">
              <a:buFont typeface="+mj-lt"/>
              <a:buAutoNum type="alphaLcPeriod"/>
            </a:pPr>
            <a:r>
              <a:rPr lang="en-US" dirty="0" smtClean="0"/>
              <a:t> October 2013, 16 day shutdown of portions of the Federal Government and its impact on individuals and the economy</a:t>
            </a:r>
          </a:p>
          <a:p>
            <a:pPr marL="457200" lvl="1" indent="-457200">
              <a:buFont typeface="+mj-lt"/>
              <a:buAutoNum type="alphaLcPeriod"/>
            </a:pPr>
            <a:r>
              <a:rPr lang="en-US" dirty="0" smtClean="0"/>
              <a:t>Budget Control Act, August 2011, which reduced federal expenditures by $2.1 trillion over ten years</a:t>
            </a:r>
          </a:p>
          <a:p>
            <a:pPr marL="457200" lvl="1" indent="-457200">
              <a:buFont typeface="+mj-lt"/>
              <a:buAutoNum type="alphaLcPeriod"/>
            </a:pPr>
            <a:r>
              <a:rPr lang="en-US" dirty="0" smtClean="0"/>
              <a:t>Impact of sequester reductions in 2013 and 2014</a:t>
            </a:r>
          </a:p>
          <a:p>
            <a:pPr>
              <a:buNone/>
            </a:pPr>
            <a:endParaRPr lang="en-US" dirty="0"/>
          </a:p>
        </p:txBody>
      </p:sp>
    </p:spTree>
    <p:extLst>
      <p:ext uri="{BB962C8B-B14F-4D97-AF65-F5344CB8AC3E}">
        <p14:creationId xmlns:p14="http://schemas.microsoft.com/office/powerpoint/2010/main" val="1760636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Estimating IFD Impact on Local Governments</a:t>
            </a:r>
            <a:endParaRPr lang="en-US" sz="32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b="1" dirty="0" smtClean="0"/>
              <a:t>An Illustrative Example—</a:t>
            </a:r>
          </a:p>
          <a:p>
            <a:pPr algn="ctr">
              <a:buNone/>
            </a:pPr>
            <a:r>
              <a:rPr lang="en-US" b="1" dirty="0" smtClean="0"/>
              <a:t>Prince William County, Virginia</a:t>
            </a:r>
          </a:p>
        </p:txBody>
      </p:sp>
    </p:spTree>
    <p:extLst>
      <p:ext uri="{BB962C8B-B14F-4D97-AF65-F5344CB8AC3E}">
        <p14:creationId xmlns:p14="http://schemas.microsoft.com/office/powerpoint/2010/main" val="92478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685800"/>
          </a:xfrm>
          <a:prstGeom prst="rect">
            <a:avLst/>
          </a:prstGeom>
        </p:spPr>
        <p:txBody>
          <a:bodyPr/>
          <a:lstStyle/>
          <a:p>
            <a:pPr fontAlgn="base">
              <a:spcBef>
                <a:spcPct val="0"/>
              </a:spcBef>
              <a:spcAft>
                <a:spcPct val="0"/>
              </a:spcAft>
            </a:pPr>
            <a:r>
              <a:rPr lang="en-US" sz="3200" dirty="0">
                <a:solidFill>
                  <a:srgbClr val="000000"/>
                </a:solidFill>
              </a:rPr>
              <a:t>Key Dependency Measures</a:t>
            </a:r>
            <a:r>
              <a:rPr lang="en-US" sz="3600" dirty="0">
                <a:solidFill>
                  <a:srgbClr val="000000"/>
                </a:solidFill>
              </a:rPr>
              <a:t/>
            </a:r>
            <a:br>
              <a:rPr lang="en-US" sz="3600" dirty="0">
                <a:solidFill>
                  <a:srgbClr val="000000"/>
                </a:solidFill>
              </a:rPr>
            </a:br>
            <a:r>
              <a:rPr lang="en-US" sz="2400" dirty="0">
                <a:solidFill>
                  <a:srgbClr val="000000"/>
                </a:solidFill>
              </a:rPr>
              <a:t>Prince William County, Virginia ($ in Millions)</a:t>
            </a:r>
            <a:endParaRPr lang="en-US" sz="2400" b="1" kern="0" dirty="0">
              <a:solidFill>
                <a:srgbClr val="FFFFFF"/>
              </a:solidFill>
              <a:cs typeface="Calibri" pitchFamily="34" charset="0"/>
            </a:endParaRPr>
          </a:p>
        </p:txBody>
      </p:sp>
      <p:graphicFrame>
        <p:nvGraphicFramePr>
          <p:cNvPr id="3" name="Content Placeholder 3"/>
          <p:cNvGraphicFramePr>
            <a:graphicFrameLocks/>
          </p:cNvGraphicFramePr>
          <p:nvPr/>
        </p:nvGraphicFramePr>
        <p:xfrm>
          <a:off x="152400" y="1295400"/>
          <a:ext cx="7772400" cy="4968690"/>
        </p:xfrm>
        <a:graphic>
          <a:graphicData uri="http://schemas.openxmlformats.org/drawingml/2006/table">
            <a:tbl>
              <a:tblPr firstRow="1" bandRow="1">
                <a:tableStyleId>{5C22544A-7EE6-4342-B048-85BDC9FD1C3A}</a:tableStyleId>
              </a:tblPr>
              <a:tblGrid>
                <a:gridCol w="6172200"/>
                <a:gridCol w="1600200"/>
              </a:tblGrid>
              <a:tr h="971696">
                <a:tc>
                  <a:txBody>
                    <a:bodyPr/>
                    <a:lstStyle/>
                    <a:p>
                      <a:pPr algn="l"/>
                      <a:r>
                        <a:rPr lang="en-US" sz="2600" u="sng" dirty="0" smtClean="0"/>
                        <a:t>Key Dependency Measurement</a:t>
                      </a:r>
                      <a:endParaRPr lang="en-US" sz="2600" u="sng" dirty="0"/>
                    </a:p>
                  </a:txBody>
                  <a:tcPr anchor="b"/>
                </a:tc>
                <a:tc>
                  <a:txBody>
                    <a:bodyPr/>
                    <a:lstStyle/>
                    <a:p>
                      <a:pPr algn="ctr"/>
                      <a:r>
                        <a:rPr lang="en-US" sz="2600" u="sng" dirty="0" smtClean="0"/>
                        <a:t>Total </a:t>
                      </a:r>
                    </a:p>
                    <a:p>
                      <a:pPr algn="ctr"/>
                      <a:r>
                        <a:rPr lang="en-US" sz="2600" u="sng" dirty="0" smtClean="0"/>
                        <a:t>2011</a:t>
                      </a:r>
                      <a:endParaRPr lang="en-US" sz="2600" u="sng" dirty="0"/>
                    </a:p>
                  </a:txBody>
                  <a:tcPr anchor="b"/>
                </a:tc>
              </a:tr>
              <a:tr h="469095">
                <a:tc>
                  <a:txBody>
                    <a:bodyPr/>
                    <a:lstStyle/>
                    <a:p>
                      <a:r>
                        <a:rPr lang="en-US" sz="2000" dirty="0" smtClean="0"/>
                        <a:t>Direct Federal Revenues to County</a:t>
                      </a:r>
                    </a:p>
                  </a:txBody>
                  <a:tcPr/>
                </a:tc>
                <a:tc>
                  <a:txBody>
                    <a:bodyPr/>
                    <a:lstStyle/>
                    <a:p>
                      <a:pPr algn="r"/>
                      <a:r>
                        <a:rPr lang="en-US" sz="2000" dirty="0" smtClean="0"/>
                        <a:t>$136.7</a:t>
                      </a:r>
                    </a:p>
                  </a:txBody>
                  <a:tcPr anchor="ctr"/>
                </a:tc>
              </a:tr>
              <a:tr h="469095">
                <a:tc>
                  <a:txBody>
                    <a:bodyPr/>
                    <a:lstStyle/>
                    <a:p>
                      <a:r>
                        <a:rPr lang="en-US" sz="2000" dirty="0" smtClean="0"/>
                        <a:t>Direct</a:t>
                      </a:r>
                      <a:r>
                        <a:rPr lang="en-US" sz="2000" baseline="0" dirty="0" smtClean="0"/>
                        <a:t> Commonwealth Revenues to County</a:t>
                      </a:r>
                      <a:endParaRPr lang="en-US" sz="2000" dirty="0" smtClean="0"/>
                    </a:p>
                  </a:txBody>
                  <a:tcPr/>
                </a:tc>
                <a:tc>
                  <a:txBody>
                    <a:bodyPr/>
                    <a:lstStyle/>
                    <a:p>
                      <a:pPr algn="r"/>
                      <a:r>
                        <a:rPr lang="en-US" sz="2000" u="sng" dirty="0" smtClean="0"/>
                        <a:t>486.1</a:t>
                      </a:r>
                    </a:p>
                  </a:txBody>
                  <a:tcPr anchor="ctr"/>
                </a:tc>
              </a:tr>
              <a:tr h="469095">
                <a:tc>
                  <a:txBody>
                    <a:bodyPr/>
                    <a:lstStyle/>
                    <a:p>
                      <a:r>
                        <a:rPr lang="en-US" sz="2000" dirty="0" smtClean="0"/>
                        <a:t>Total</a:t>
                      </a:r>
                      <a:r>
                        <a:rPr lang="en-US" sz="2000" baseline="0" dirty="0" smtClean="0"/>
                        <a:t> Federal and Commonwealth Revenues to County</a:t>
                      </a:r>
                      <a:endParaRPr lang="en-US" sz="2000" dirty="0" smtClean="0"/>
                    </a:p>
                  </a:txBody>
                  <a:tcPr/>
                </a:tc>
                <a:tc>
                  <a:txBody>
                    <a:bodyPr/>
                    <a:lstStyle/>
                    <a:p>
                      <a:pPr algn="r"/>
                      <a:r>
                        <a:rPr lang="en-US" sz="2000" dirty="0" smtClean="0"/>
                        <a:t>$622.8</a:t>
                      </a:r>
                    </a:p>
                  </a:txBody>
                  <a:tcPr anchor="ctr"/>
                </a:tc>
              </a:tr>
              <a:tr h="616609">
                <a:tc>
                  <a:txBody>
                    <a:bodyPr/>
                    <a:lstStyle/>
                    <a:p>
                      <a:r>
                        <a:rPr lang="en-US" sz="2000" dirty="0" smtClean="0"/>
                        <a:t>Percentage of Total County Revenues –</a:t>
                      </a:r>
                      <a:r>
                        <a:rPr lang="en-US" sz="2400" dirty="0" smtClean="0"/>
                        <a:t> </a:t>
                      </a:r>
                      <a:r>
                        <a:rPr lang="en-US" sz="1800" dirty="0" smtClean="0"/>
                        <a:t>All Sources*</a:t>
                      </a:r>
                      <a:endParaRPr lang="en-US" sz="1800" dirty="0"/>
                    </a:p>
                  </a:txBody>
                  <a:tcPr/>
                </a:tc>
                <a:tc>
                  <a:txBody>
                    <a:bodyPr/>
                    <a:lstStyle/>
                    <a:p>
                      <a:pPr algn="r"/>
                      <a:r>
                        <a:rPr lang="en-US" sz="2000" dirty="0" smtClean="0"/>
                        <a:t>32.1%</a:t>
                      </a:r>
                      <a:endParaRPr lang="en-US" sz="2000" dirty="0"/>
                    </a:p>
                  </a:txBody>
                  <a:tcPr anchor="ctr"/>
                </a:tc>
              </a:tr>
              <a:tr h="434391">
                <a:tc>
                  <a:txBody>
                    <a:bodyPr/>
                    <a:lstStyle/>
                    <a:p>
                      <a:r>
                        <a:rPr lang="en-US" sz="2000" dirty="0" smtClean="0"/>
                        <a:t>Federal Purchases from County Businesses (2010)</a:t>
                      </a:r>
                      <a:endParaRPr lang="en-US" sz="2000" dirty="0"/>
                    </a:p>
                  </a:txBody>
                  <a:tcPr/>
                </a:tc>
                <a:tc>
                  <a:txBody>
                    <a:bodyPr/>
                    <a:lstStyle/>
                    <a:p>
                      <a:pPr algn="r"/>
                      <a:r>
                        <a:rPr lang="en-US" sz="2000" dirty="0" smtClean="0"/>
                        <a:t>$2,373.5</a:t>
                      </a:r>
                      <a:endParaRPr lang="en-US" sz="2000" dirty="0"/>
                    </a:p>
                  </a:txBody>
                  <a:tcPr anchor="ctr"/>
                </a:tc>
              </a:tr>
              <a:tr h="837669">
                <a:tc>
                  <a:txBody>
                    <a:bodyPr/>
                    <a:lstStyle/>
                    <a:p>
                      <a:r>
                        <a:rPr lang="en-US" sz="2000" dirty="0" smtClean="0"/>
                        <a:t>Federal Payments to Individuals (2010) </a:t>
                      </a:r>
                      <a:r>
                        <a:rPr lang="en-US" sz="1600" dirty="0" smtClean="0"/>
                        <a:t>– Wages, Pensions, Social Security, Medicare</a:t>
                      </a:r>
                      <a:endParaRPr lang="en-US" sz="1600" dirty="0"/>
                    </a:p>
                  </a:txBody>
                  <a:tcPr/>
                </a:tc>
                <a:tc>
                  <a:txBody>
                    <a:bodyPr/>
                    <a:lstStyle/>
                    <a:p>
                      <a:pPr algn="r"/>
                      <a:r>
                        <a:rPr lang="en-US" sz="2000" dirty="0" smtClean="0"/>
                        <a:t>$1,902.0</a:t>
                      </a:r>
                      <a:endParaRPr lang="en-US" sz="2000" dirty="0"/>
                    </a:p>
                  </a:txBody>
                  <a:tcPr anchor="ctr"/>
                </a:tc>
              </a:tr>
              <a:tr h="469095">
                <a:tc>
                  <a:txBody>
                    <a:bodyPr/>
                    <a:lstStyle/>
                    <a:p>
                      <a:r>
                        <a:rPr lang="en-US" sz="2000" dirty="0" smtClean="0"/>
                        <a:t>Total Direct Federal and Commonwealth</a:t>
                      </a:r>
                      <a:r>
                        <a:rPr lang="en-US" sz="2000" baseline="0" dirty="0" smtClean="0"/>
                        <a:t> Flows </a:t>
                      </a:r>
                      <a:r>
                        <a:rPr lang="en-US" sz="2000" dirty="0" smtClean="0"/>
                        <a:t>and Indirect Federal</a:t>
                      </a:r>
                      <a:r>
                        <a:rPr lang="en-US" sz="2000" baseline="0" dirty="0" smtClean="0"/>
                        <a:t> Flows</a:t>
                      </a:r>
                      <a:endParaRPr lang="en-US" sz="2000" dirty="0"/>
                    </a:p>
                  </a:txBody>
                  <a:tcPr/>
                </a:tc>
                <a:tc>
                  <a:txBody>
                    <a:bodyPr/>
                    <a:lstStyle/>
                    <a:p>
                      <a:pPr algn="r"/>
                      <a:r>
                        <a:rPr lang="en-US" sz="2000" u="dbl" baseline="0" dirty="0" smtClean="0"/>
                        <a:t>$4,898.3</a:t>
                      </a:r>
                      <a:endParaRPr lang="en-US" sz="2000" u="dbl" baseline="0" dirty="0"/>
                    </a:p>
                  </a:txBody>
                  <a:tcPr anchor="ctr"/>
                </a:tc>
              </a:tr>
            </a:tbl>
          </a:graphicData>
        </a:graphic>
      </p:graphicFrame>
      <p:sp>
        <p:nvSpPr>
          <p:cNvPr id="4" name="TextBox 3"/>
          <p:cNvSpPr txBox="1"/>
          <p:nvPr/>
        </p:nvSpPr>
        <p:spPr>
          <a:xfrm>
            <a:off x="304800" y="6324600"/>
            <a:ext cx="2438400" cy="369332"/>
          </a:xfrm>
          <a:prstGeom prst="rect">
            <a:avLst/>
          </a:prstGeom>
          <a:noFill/>
        </p:spPr>
        <p:txBody>
          <a:bodyPr wrap="square" rtlCol="0">
            <a:spAutoFit/>
          </a:bodyPr>
          <a:lstStyle/>
          <a:p>
            <a:r>
              <a:rPr lang="en-US" dirty="0">
                <a:solidFill>
                  <a:srgbClr val="000000"/>
                </a:solidFill>
              </a:rPr>
              <a:t>*  $1,941.2 million</a:t>
            </a:r>
          </a:p>
        </p:txBody>
      </p:sp>
    </p:spTree>
    <p:extLst>
      <p:ext uri="{BB962C8B-B14F-4D97-AF65-F5344CB8AC3E}">
        <p14:creationId xmlns:p14="http://schemas.microsoft.com/office/powerpoint/2010/main" val="2955033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Additional Key Dependency Measures</a:t>
            </a:r>
            <a:r>
              <a:rPr lang="en-US" dirty="0" smtClean="0"/>
              <a:t/>
            </a:r>
            <a:br>
              <a:rPr lang="en-US" dirty="0" smtClean="0"/>
            </a:br>
            <a:r>
              <a:rPr lang="en-US" sz="2400" dirty="0" smtClean="0"/>
              <a:t>Prince William County, Virginia</a:t>
            </a:r>
            <a:endParaRPr lang="en-US" sz="24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685800" y="1371600"/>
          <a:ext cx="6705600" cy="4167733"/>
        </p:xfrm>
        <a:graphic>
          <a:graphicData uri="http://schemas.openxmlformats.org/drawingml/2006/table">
            <a:tbl>
              <a:tblPr firstRow="1" bandRow="1">
                <a:tableStyleId>{5C22544A-7EE6-4342-B048-85BDC9FD1C3A}</a:tableStyleId>
              </a:tblPr>
              <a:tblGrid>
                <a:gridCol w="5410200"/>
                <a:gridCol w="1295400"/>
              </a:tblGrid>
              <a:tr h="1449705">
                <a:tc>
                  <a:txBody>
                    <a:bodyPr/>
                    <a:lstStyle/>
                    <a:p>
                      <a:pPr algn="l"/>
                      <a:r>
                        <a:rPr lang="en-US" sz="2600" u="sng" dirty="0" smtClean="0"/>
                        <a:t>Key Dependency</a:t>
                      </a:r>
                      <a:r>
                        <a:rPr lang="en-US" sz="2600" u="sng" baseline="0" dirty="0" smtClean="0"/>
                        <a:t> </a:t>
                      </a:r>
                      <a:r>
                        <a:rPr lang="en-US" sz="2600" u="sng" dirty="0" smtClean="0"/>
                        <a:t>Measurement</a:t>
                      </a:r>
                      <a:endParaRPr lang="en-US" sz="2600" u="sng" dirty="0"/>
                    </a:p>
                  </a:txBody>
                  <a:tcPr anchor="b"/>
                </a:tc>
                <a:tc>
                  <a:txBody>
                    <a:bodyPr/>
                    <a:lstStyle/>
                    <a:p>
                      <a:pPr algn="ctr"/>
                      <a:r>
                        <a:rPr lang="en-US" sz="2600" u="sng" dirty="0" smtClean="0"/>
                        <a:t>County</a:t>
                      </a:r>
                    </a:p>
                    <a:p>
                      <a:pPr algn="ctr"/>
                      <a:r>
                        <a:rPr lang="en-US" sz="2600" u="sng" dirty="0" smtClean="0"/>
                        <a:t>2011</a:t>
                      </a:r>
                      <a:endParaRPr lang="en-US" sz="2600" u="sng" dirty="0"/>
                    </a:p>
                  </a:txBody>
                  <a:tcPr anchor="b"/>
                </a:tc>
              </a:tr>
              <a:tr h="491922">
                <a:tc>
                  <a:txBody>
                    <a:bodyPr/>
                    <a:lstStyle/>
                    <a:p>
                      <a:r>
                        <a:rPr lang="en-US" sz="2000" dirty="0" smtClean="0"/>
                        <a:t>Military Facilities- </a:t>
                      </a:r>
                      <a:r>
                        <a:rPr lang="en-US" sz="1800" dirty="0" smtClean="0"/>
                        <a:t>Count</a:t>
                      </a:r>
                      <a:endParaRPr lang="en-US" sz="2000" dirty="0"/>
                    </a:p>
                  </a:txBody>
                  <a:tcPr/>
                </a:tc>
                <a:tc>
                  <a:txBody>
                    <a:bodyPr/>
                    <a:lstStyle/>
                    <a:p>
                      <a:pPr algn="r"/>
                      <a:r>
                        <a:rPr lang="en-US" sz="2000" dirty="0" smtClean="0"/>
                        <a:t>2*</a:t>
                      </a:r>
                      <a:endParaRPr lang="en-US" sz="2000" dirty="0"/>
                    </a:p>
                  </a:txBody>
                  <a:tcPr anchor="ctr"/>
                </a:tc>
              </a:tr>
              <a:tr h="465227">
                <a:tc>
                  <a:txBody>
                    <a:bodyPr/>
                    <a:lstStyle/>
                    <a:p>
                      <a:r>
                        <a:rPr lang="en-US" sz="2000" dirty="0" smtClean="0"/>
                        <a:t>Military Facilities- </a:t>
                      </a:r>
                      <a:r>
                        <a:rPr lang="en-US" sz="1800" dirty="0" smtClean="0"/>
                        <a:t>Present Replacement</a:t>
                      </a:r>
                      <a:r>
                        <a:rPr lang="en-US" sz="1800" baseline="0" dirty="0" smtClean="0"/>
                        <a:t> Value ($Billions)</a:t>
                      </a:r>
                      <a:endParaRPr lang="en-US" sz="1800" dirty="0"/>
                    </a:p>
                  </a:txBody>
                  <a:tcPr/>
                </a:tc>
                <a:tc>
                  <a:txBody>
                    <a:bodyPr/>
                    <a:lstStyle/>
                    <a:p>
                      <a:pPr algn="r"/>
                      <a:r>
                        <a:rPr lang="en-US" sz="2000" dirty="0" smtClean="0"/>
                        <a:t>$6.8*</a:t>
                      </a:r>
                      <a:endParaRPr lang="en-US" sz="2000" dirty="0"/>
                    </a:p>
                  </a:txBody>
                  <a:tcPr anchor="ctr"/>
                </a:tc>
              </a:tr>
              <a:tr h="777773">
                <a:tc>
                  <a:txBody>
                    <a:bodyPr/>
                    <a:lstStyle/>
                    <a:p>
                      <a:r>
                        <a:rPr lang="en-US" sz="2000" dirty="0" smtClean="0"/>
                        <a:t>Military Facilities – </a:t>
                      </a:r>
                      <a:r>
                        <a:rPr lang="en-US" sz="2000" baseline="0" dirty="0" smtClean="0"/>
                        <a:t> </a:t>
                      </a:r>
                    </a:p>
                    <a:p>
                      <a:r>
                        <a:rPr lang="en-US" sz="1800" dirty="0" smtClean="0"/>
                        <a:t>Military and Civilian Personnel</a:t>
                      </a:r>
                      <a:endParaRPr lang="en-US" sz="1800" dirty="0"/>
                    </a:p>
                  </a:txBody>
                  <a:tcPr/>
                </a:tc>
                <a:tc>
                  <a:txBody>
                    <a:bodyPr/>
                    <a:lstStyle/>
                    <a:p>
                      <a:pPr algn="r"/>
                      <a:r>
                        <a:rPr lang="en-US" sz="2000" dirty="0" smtClean="0"/>
                        <a:t>321,668**</a:t>
                      </a:r>
                      <a:endParaRPr lang="en-US" sz="2000" dirty="0"/>
                    </a:p>
                  </a:txBody>
                  <a:tcPr anchor="ctr"/>
                </a:tc>
              </a:tr>
              <a:tr h="777773">
                <a:tc>
                  <a:txBody>
                    <a:bodyPr/>
                    <a:lstStyle/>
                    <a:p>
                      <a:r>
                        <a:rPr lang="en-US" sz="2000" dirty="0" smtClean="0"/>
                        <a:t>Federal Leased/Owned</a:t>
                      </a:r>
                      <a:r>
                        <a:rPr lang="en-US" sz="2000" baseline="0" dirty="0" smtClean="0"/>
                        <a:t> Buildings </a:t>
                      </a:r>
                    </a:p>
                    <a:p>
                      <a:r>
                        <a:rPr lang="en-US" sz="1800" baseline="0" dirty="0" smtClean="0"/>
                        <a:t>(millions sq/ft) </a:t>
                      </a:r>
                      <a:r>
                        <a:rPr lang="en-US" sz="1800" baseline="0" dirty="0" smtClean="0">
                          <a:solidFill>
                            <a:schemeClr val="tx1"/>
                          </a:solidFill>
                        </a:rPr>
                        <a:t>(2012)</a:t>
                      </a:r>
                      <a:endParaRPr lang="en-US" sz="1800" dirty="0">
                        <a:solidFill>
                          <a:schemeClr val="tx1"/>
                        </a:solidFill>
                      </a:endParaRPr>
                    </a:p>
                  </a:txBody>
                  <a:tcPr/>
                </a:tc>
                <a:tc>
                  <a:txBody>
                    <a:bodyPr/>
                    <a:lstStyle/>
                    <a:p>
                      <a:pPr algn="r"/>
                      <a:r>
                        <a:rPr lang="en-US" sz="2000" u="none" baseline="0" dirty="0" smtClean="0"/>
                        <a:t>.2</a:t>
                      </a:r>
                      <a:endParaRPr lang="en-US" sz="2000" u="none" baseline="0" dirty="0"/>
                    </a:p>
                  </a:txBody>
                  <a:tcPr anchor="ctr"/>
                </a:tc>
              </a:tr>
            </a:tbl>
          </a:graphicData>
        </a:graphic>
      </p:graphicFrame>
      <p:sp>
        <p:nvSpPr>
          <p:cNvPr id="5" name="TextBox 4"/>
          <p:cNvSpPr txBox="1"/>
          <p:nvPr/>
        </p:nvSpPr>
        <p:spPr>
          <a:xfrm>
            <a:off x="685800" y="5562600"/>
            <a:ext cx="6629400" cy="923330"/>
          </a:xfrm>
          <a:prstGeom prst="rect">
            <a:avLst/>
          </a:prstGeom>
          <a:noFill/>
        </p:spPr>
        <p:txBody>
          <a:bodyPr wrap="square" rtlCol="0">
            <a:spAutoFit/>
          </a:bodyPr>
          <a:lstStyle/>
          <a:p>
            <a:r>
              <a:rPr lang="en-US" dirty="0">
                <a:solidFill>
                  <a:srgbClr val="000000"/>
                </a:solidFill>
              </a:rPr>
              <a:t>*Fort Belvoir and MCB Quantico based on proximity to County</a:t>
            </a:r>
          </a:p>
          <a:p>
            <a:r>
              <a:rPr lang="en-US" dirty="0">
                <a:solidFill>
                  <a:srgbClr val="000000"/>
                </a:solidFill>
              </a:rPr>
              <a:t>** Ft. Belvoir-35,330, Quantico-286,338 Note: Quantico may include      	deployed military. Ref. DOD Base Structure Report FY 2012</a:t>
            </a:r>
          </a:p>
        </p:txBody>
      </p:sp>
    </p:spTree>
    <p:extLst>
      <p:ext uri="{BB962C8B-B14F-4D97-AF65-F5344CB8AC3E}">
        <p14:creationId xmlns:p14="http://schemas.microsoft.com/office/powerpoint/2010/main" val="1219418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2400" dirty="0" smtClean="0"/>
              <a:t>Possible Leading Indicators of Changes in Federal and State Direct and Indirect Flows Impacting Prince William County</a:t>
            </a:r>
            <a:endParaRPr lang="en-US" sz="2400" dirty="0"/>
          </a:p>
        </p:txBody>
      </p:sp>
      <p:sp>
        <p:nvSpPr>
          <p:cNvPr id="3" name="Content Placeholder 2"/>
          <p:cNvSpPr>
            <a:spLocks noGrp="1"/>
          </p:cNvSpPr>
          <p:nvPr>
            <p:ph idx="1"/>
          </p:nvPr>
        </p:nvSpPr>
        <p:spPr>
          <a:xfrm>
            <a:off x="228600" y="1219200"/>
            <a:ext cx="8686800" cy="4876800"/>
          </a:xfrm>
        </p:spPr>
        <p:txBody>
          <a:bodyPr/>
          <a:lstStyle/>
          <a:p>
            <a:pPr>
              <a:buNone/>
            </a:pPr>
            <a:r>
              <a:rPr lang="en-US" sz="2200" b="1" dirty="0" smtClean="0"/>
              <a:t>Direct Federal and State Flows Impacting County Revenues:</a:t>
            </a:r>
          </a:p>
          <a:p>
            <a:pPr>
              <a:buFont typeface="Wingdings" pitchFamily="2" charset="2"/>
              <a:buChar char="§"/>
            </a:pPr>
            <a:r>
              <a:rPr lang="en-US" sz="2200" b="1" dirty="0" smtClean="0"/>
              <a:t>Revised federal agency budgets </a:t>
            </a:r>
            <a:r>
              <a:rPr lang="en-US" sz="2200" dirty="0" smtClean="0"/>
              <a:t>impacting specific education, social services, and other grants to County</a:t>
            </a:r>
          </a:p>
          <a:p>
            <a:pPr>
              <a:buFont typeface="Wingdings" pitchFamily="2" charset="2"/>
              <a:buChar char="§"/>
            </a:pPr>
            <a:endParaRPr lang="en-US" sz="400" dirty="0" smtClean="0"/>
          </a:p>
          <a:p>
            <a:pPr>
              <a:buFont typeface="Wingdings" pitchFamily="2" charset="2"/>
              <a:buChar char="§"/>
            </a:pPr>
            <a:r>
              <a:rPr lang="en-US" sz="2200" b="1" dirty="0" smtClean="0"/>
              <a:t>Revised Commonwealth financial support </a:t>
            </a:r>
            <a:r>
              <a:rPr lang="en-US" sz="2200" dirty="0" smtClean="0"/>
              <a:t>for County education and other programs</a:t>
            </a:r>
          </a:p>
          <a:p>
            <a:pPr>
              <a:buNone/>
            </a:pPr>
            <a:endParaRPr lang="en-US" sz="800" b="1" dirty="0" smtClean="0"/>
          </a:p>
          <a:p>
            <a:pPr>
              <a:buNone/>
            </a:pPr>
            <a:r>
              <a:rPr lang="en-US" sz="2200" b="1" dirty="0" smtClean="0"/>
              <a:t>Indirect Flows Impacting County Economy and Tax Revenues</a:t>
            </a:r>
            <a:r>
              <a:rPr lang="en-US" sz="2200" dirty="0" smtClean="0"/>
              <a:t>:</a:t>
            </a:r>
          </a:p>
          <a:p>
            <a:pPr>
              <a:buFont typeface="Wingdings" pitchFamily="2" charset="2"/>
              <a:buChar char="§"/>
            </a:pPr>
            <a:r>
              <a:rPr lang="en-US" sz="2200" b="1" dirty="0" smtClean="0"/>
              <a:t>Changes in levels of federal leased property </a:t>
            </a:r>
            <a:r>
              <a:rPr lang="en-US" sz="2200" dirty="0" smtClean="0"/>
              <a:t>in Northern Virginia</a:t>
            </a:r>
          </a:p>
          <a:p>
            <a:pPr>
              <a:buFont typeface="Wingdings" pitchFamily="2" charset="2"/>
              <a:buChar char="§"/>
            </a:pPr>
            <a:endParaRPr lang="en-US" sz="400" dirty="0" smtClean="0"/>
          </a:p>
          <a:p>
            <a:pPr>
              <a:buFont typeface="Wingdings" pitchFamily="2" charset="2"/>
              <a:buChar char="§"/>
            </a:pPr>
            <a:r>
              <a:rPr lang="en-US" sz="2200" b="1" dirty="0" smtClean="0"/>
              <a:t>Revised</a:t>
            </a:r>
            <a:r>
              <a:rPr lang="en-US" sz="2200" dirty="0" smtClean="0"/>
              <a:t> </a:t>
            </a:r>
            <a:r>
              <a:rPr lang="en-US" sz="2200" b="1" dirty="0" smtClean="0"/>
              <a:t>federal transportation funds </a:t>
            </a:r>
            <a:r>
              <a:rPr lang="en-US" sz="2200" dirty="0" smtClean="0"/>
              <a:t>flowing to Commonwealth and revised VDOT allocations of new construction and maintenance funds to County roads</a:t>
            </a:r>
          </a:p>
          <a:p>
            <a:pPr>
              <a:buFont typeface="Wingdings" pitchFamily="2" charset="2"/>
              <a:buChar char="§"/>
            </a:pPr>
            <a:endParaRPr lang="en-US" sz="400" dirty="0" smtClean="0"/>
          </a:p>
          <a:p>
            <a:pPr>
              <a:buFont typeface="Wingdings" pitchFamily="2" charset="2"/>
              <a:buChar char="§"/>
            </a:pPr>
            <a:r>
              <a:rPr lang="en-US" sz="2200" b="1" dirty="0" smtClean="0"/>
              <a:t>Changes in headcount of military and civilian employees </a:t>
            </a:r>
            <a:r>
              <a:rPr lang="en-US" sz="2200" dirty="0" smtClean="0"/>
              <a:t>at area military facilities</a:t>
            </a:r>
          </a:p>
          <a:p>
            <a:pPr>
              <a:buNone/>
            </a:pPr>
            <a:endParaRPr lang="en-US" sz="2000" dirty="0" smtClean="0"/>
          </a:p>
          <a:p>
            <a:pPr>
              <a:buFont typeface="Wingdings" pitchFamily="2" charset="2"/>
              <a:buChar char="§"/>
            </a:pPr>
            <a:endParaRPr lang="en-US" sz="2000" dirty="0" smtClean="0"/>
          </a:p>
          <a:p>
            <a:pPr>
              <a:buFont typeface="Wingdings" pitchFamily="2" charset="2"/>
              <a:buChar char="§"/>
            </a:pPr>
            <a:endParaRPr lang="en-US" sz="2000" dirty="0"/>
          </a:p>
        </p:txBody>
      </p:sp>
    </p:spTree>
    <p:extLst>
      <p:ext uri="{BB962C8B-B14F-4D97-AF65-F5344CB8AC3E}">
        <p14:creationId xmlns:p14="http://schemas.microsoft.com/office/powerpoint/2010/main" val="863371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sz="2400" dirty="0" smtClean="0"/>
              <a:t>Possible Leading Indicators of Changes in Federal and State Direct and Indirect Flows Impacting Prince William County  </a:t>
            </a:r>
            <a:r>
              <a:rPr lang="en-US" sz="1800" dirty="0" smtClean="0"/>
              <a:t>(cont’d)</a:t>
            </a:r>
            <a:endParaRPr lang="en-US" sz="2400" dirty="0"/>
          </a:p>
        </p:txBody>
      </p:sp>
      <p:sp>
        <p:nvSpPr>
          <p:cNvPr id="3" name="Content Placeholder 2"/>
          <p:cNvSpPr>
            <a:spLocks noGrp="1"/>
          </p:cNvSpPr>
          <p:nvPr>
            <p:ph idx="1"/>
          </p:nvPr>
        </p:nvSpPr>
        <p:spPr>
          <a:xfrm>
            <a:off x="457200" y="1219200"/>
            <a:ext cx="8229600" cy="5257800"/>
          </a:xfrm>
        </p:spPr>
        <p:txBody>
          <a:bodyPr/>
          <a:lstStyle/>
          <a:p>
            <a:pPr>
              <a:buNone/>
            </a:pPr>
            <a:r>
              <a:rPr lang="en-US" sz="2200" b="1" dirty="0" smtClean="0"/>
              <a:t>Indirect Flows Impacting County Economy and Tax Revenues </a:t>
            </a:r>
            <a:r>
              <a:rPr lang="en-US" sz="1800" b="1" dirty="0" smtClean="0"/>
              <a:t>(cont’d)</a:t>
            </a:r>
            <a:r>
              <a:rPr lang="en-US" sz="1800" dirty="0" smtClean="0"/>
              <a:t>:</a:t>
            </a:r>
          </a:p>
          <a:p>
            <a:pPr>
              <a:buNone/>
            </a:pPr>
            <a:endParaRPr lang="en-US" sz="800" dirty="0" smtClean="0"/>
          </a:p>
          <a:p>
            <a:pPr>
              <a:buFont typeface="Wingdings" pitchFamily="2" charset="2"/>
              <a:buChar char="§"/>
            </a:pPr>
            <a:r>
              <a:rPr lang="en-US" sz="2200" b="1" dirty="0" smtClean="0"/>
              <a:t>Changes in federal purchase orders </a:t>
            </a:r>
            <a:r>
              <a:rPr lang="en-US" sz="2200" dirty="0" smtClean="0"/>
              <a:t>received by County businesses identified as significant federal vendors</a:t>
            </a:r>
          </a:p>
          <a:p>
            <a:pPr>
              <a:buFont typeface="Wingdings" pitchFamily="2" charset="2"/>
              <a:buChar char="§"/>
            </a:pPr>
            <a:endParaRPr lang="en-US" sz="400" dirty="0" smtClean="0"/>
          </a:p>
          <a:p>
            <a:pPr>
              <a:buFont typeface="Wingdings" pitchFamily="2" charset="2"/>
              <a:buChar char="§"/>
            </a:pPr>
            <a:r>
              <a:rPr lang="en-US" sz="2200" b="1" dirty="0" smtClean="0"/>
              <a:t>Changes in unemployment benefits </a:t>
            </a:r>
            <a:r>
              <a:rPr lang="en-US" sz="2200" dirty="0" smtClean="0"/>
              <a:t>to County residents</a:t>
            </a:r>
          </a:p>
          <a:p>
            <a:pPr>
              <a:buFont typeface="Wingdings" pitchFamily="2" charset="2"/>
              <a:buChar char="§"/>
            </a:pPr>
            <a:endParaRPr lang="en-US" sz="400" dirty="0" smtClean="0"/>
          </a:p>
          <a:p>
            <a:pPr>
              <a:buFont typeface="Wingdings" pitchFamily="2" charset="2"/>
              <a:buChar char="§"/>
            </a:pPr>
            <a:r>
              <a:rPr lang="en-US" sz="2200" b="1" dirty="0" smtClean="0"/>
              <a:t>Reductions in SBA guaranteed loans </a:t>
            </a:r>
            <a:r>
              <a:rPr lang="en-US" sz="2200" dirty="0" smtClean="0"/>
              <a:t>provided County businesses</a:t>
            </a:r>
          </a:p>
          <a:p>
            <a:pPr>
              <a:buFont typeface="Wingdings" pitchFamily="2" charset="2"/>
              <a:buChar char="§"/>
            </a:pPr>
            <a:endParaRPr lang="en-US" sz="400" dirty="0" smtClean="0"/>
          </a:p>
          <a:p>
            <a:pPr>
              <a:buFont typeface="Wingdings" pitchFamily="2" charset="2"/>
              <a:buChar char="§"/>
            </a:pPr>
            <a:r>
              <a:rPr lang="en-US" sz="2200" b="1" dirty="0" smtClean="0"/>
              <a:t>Changes in residential rental property vacancy rates</a:t>
            </a:r>
          </a:p>
          <a:p>
            <a:pPr>
              <a:buFont typeface="Wingdings" pitchFamily="2" charset="2"/>
              <a:buChar char="§"/>
            </a:pPr>
            <a:endParaRPr lang="en-US" sz="400" b="1" dirty="0" smtClean="0"/>
          </a:p>
          <a:p>
            <a:pPr>
              <a:buFont typeface="Wingdings" pitchFamily="2" charset="2"/>
              <a:buChar char="§"/>
            </a:pPr>
            <a:r>
              <a:rPr lang="en-US" sz="2200" b="1" dirty="0" smtClean="0"/>
              <a:t>Changes in commercial leased property vacancy rates</a:t>
            </a:r>
          </a:p>
          <a:p>
            <a:pPr>
              <a:buFont typeface="Wingdings" pitchFamily="2" charset="2"/>
              <a:buChar char="§"/>
            </a:pPr>
            <a:endParaRPr lang="en-US" sz="400" b="1" dirty="0" smtClean="0"/>
          </a:p>
          <a:p>
            <a:pPr>
              <a:buFont typeface="Wingdings" pitchFamily="2" charset="2"/>
              <a:buChar char="§"/>
            </a:pPr>
            <a:r>
              <a:rPr lang="en-US" sz="2200" b="1" dirty="0" smtClean="0"/>
              <a:t>Changes in K-12 enrollment levels</a:t>
            </a:r>
          </a:p>
          <a:p>
            <a:pPr>
              <a:buFont typeface="Wingdings" pitchFamily="2" charset="2"/>
              <a:buChar char="§"/>
            </a:pPr>
            <a:endParaRPr lang="en-US" sz="400" b="1" dirty="0" smtClean="0"/>
          </a:p>
          <a:p>
            <a:pPr>
              <a:buFont typeface="Wingdings" pitchFamily="2" charset="2"/>
              <a:buChar char="§"/>
            </a:pPr>
            <a:r>
              <a:rPr lang="en-US" sz="2200" b="1" dirty="0" smtClean="0"/>
              <a:t>Reductions in Pell Grants </a:t>
            </a:r>
            <a:r>
              <a:rPr lang="en-US" sz="2200" dirty="0" smtClean="0"/>
              <a:t>received by County college students</a:t>
            </a:r>
          </a:p>
          <a:p>
            <a:pPr>
              <a:buFont typeface="Wingdings" pitchFamily="2" charset="2"/>
              <a:buChar char="§"/>
            </a:pPr>
            <a:endParaRPr lang="en-US" sz="400" dirty="0" smtClean="0"/>
          </a:p>
          <a:p>
            <a:pPr>
              <a:buFont typeface="Wingdings" pitchFamily="2" charset="2"/>
              <a:buChar char="§"/>
            </a:pPr>
            <a:r>
              <a:rPr lang="en-US" sz="2200" b="1" dirty="0" smtClean="0"/>
              <a:t>Changes in nearby university and community college enrollment levels</a:t>
            </a:r>
          </a:p>
          <a:p>
            <a:pPr>
              <a:buFont typeface="Wingdings" pitchFamily="2" charset="2"/>
              <a:buChar char="§"/>
            </a:pPr>
            <a:r>
              <a:rPr lang="en-US" sz="2200" b="1" dirty="0" smtClean="0"/>
              <a:t>Revised federal administrative regulations</a:t>
            </a:r>
          </a:p>
          <a:p>
            <a:pPr>
              <a:buFont typeface="Wingdings" pitchFamily="2" charset="2"/>
              <a:buChar char="§"/>
            </a:pPr>
            <a:endParaRPr lang="en-US" sz="2200" dirty="0" smtClean="0"/>
          </a:p>
        </p:txBody>
      </p:sp>
    </p:spTree>
    <p:extLst>
      <p:ext uri="{BB962C8B-B14F-4D97-AF65-F5344CB8AC3E}">
        <p14:creationId xmlns:p14="http://schemas.microsoft.com/office/powerpoint/2010/main" val="1087369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85800"/>
          </a:xfrm>
        </p:spPr>
        <p:txBody>
          <a:bodyPr/>
          <a:lstStyle/>
          <a:p>
            <a:r>
              <a:rPr lang="en-US" sz="3200" dirty="0" smtClean="0"/>
              <a:t>Possible IFD Impact on Specific PW Revenues</a:t>
            </a:r>
            <a:endParaRPr lang="en-US" sz="3200" dirty="0"/>
          </a:p>
        </p:txBody>
      </p:sp>
      <p:sp>
        <p:nvSpPr>
          <p:cNvPr id="3" name="Content Placeholder 2"/>
          <p:cNvSpPr>
            <a:spLocks noGrp="1"/>
          </p:cNvSpPr>
          <p:nvPr>
            <p:ph idx="1"/>
          </p:nvPr>
        </p:nvSpPr>
        <p:spPr/>
        <p:txBody>
          <a:bodyPr/>
          <a:lstStyle/>
          <a:p>
            <a:pPr>
              <a:buNone/>
            </a:pPr>
            <a:r>
              <a:rPr lang="en-US" sz="2000" b="1" dirty="0" smtClean="0"/>
              <a:t>General Fund Revenue</a:t>
            </a:r>
          </a:p>
          <a:p>
            <a:pPr>
              <a:buNone/>
            </a:pPr>
            <a:r>
              <a:rPr lang="en-US" sz="2000" b="1" dirty="0" smtClean="0"/>
              <a:t>	</a:t>
            </a:r>
            <a:r>
              <a:rPr lang="en-US" sz="2000" dirty="0" smtClean="0"/>
              <a:t>Real Estate Taxes—long term</a:t>
            </a:r>
          </a:p>
          <a:p>
            <a:pPr>
              <a:buNone/>
            </a:pPr>
            <a:endParaRPr lang="en-US" sz="400" dirty="0" smtClean="0"/>
          </a:p>
          <a:p>
            <a:pPr>
              <a:buNone/>
            </a:pPr>
            <a:r>
              <a:rPr lang="en-US" sz="2000" dirty="0" smtClean="0"/>
              <a:t>	Personal Property—medium term</a:t>
            </a:r>
          </a:p>
          <a:p>
            <a:pPr>
              <a:buNone/>
            </a:pPr>
            <a:endParaRPr lang="en-US" sz="400" dirty="0" smtClean="0"/>
          </a:p>
          <a:p>
            <a:pPr>
              <a:buNone/>
            </a:pPr>
            <a:r>
              <a:rPr lang="en-US" sz="2000" dirty="0" smtClean="0"/>
              <a:t>	Local Sales Tax—short term</a:t>
            </a:r>
          </a:p>
          <a:p>
            <a:pPr>
              <a:buNone/>
            </a:pPr>
            <a:endParaRPr lang="en-US" sz="400" dirty="0" smtClean="0"/>
          </a:p>
          <a:p>
            <a:pPr>
              <a:buNone/>
            </a:pPr>
            <a:r>
              <a:rPr lang="en-US" sz="2000" dirty="0" smtClean="0"/>
              <a:t>	Sales Tax On Daily Rental—short term</a:t>
            </a:r>
          </a:p>
          <a:p>
            <a:pPr>
              <a:buNone/>
            </a:pPr>
            <a:endParaRPr lang="en-US" sz="400" dirty="0" smtClean="0"/>
          </a:p>
          <a:p>
            <a:pPr>
              <a:buNone/>
            </a:pPr>
            <a:r>
              <a:rPr lang="en-US" sz="2000" dirty="0" smtClean="0"/>
              <a:t>	Telecommunications Sales &amp; Use Tax—medium term</a:t>
            </a:r>
          </a:p>
          <a:p>
            <a:pPr>
              <a:buNone/>
            </a:pPr>
            <a:endParaRPr lang="en-US" sz="400" dirty="0" smtClean="0"/>
          </a:p>
          <a:p>
            <a:pPr>
              <a:buNone/>
            </a:pPr>
            <a:r>
              <a:rPr lang="en-US" sz="2000" dirty="0" smtClean="0"/>
              <a:t>	BPOL Taxes - Local Businesses—medium term</a:t>
            </a:r>
          </a:p>
          <a:p>
            <a:pPr>
              <a:buNone/>
            </a:pPr>
            <a:endParaRPr lang="en-US" sz="400" dirty="0" smtClean="0"/>
          </a:p>
          <a:p>
            <a:pPr>
              <a:buNone/>
            </a:pPr>
            <a:r>
              <a:rPr lang="en-US" sz="2000" dirty="0" smtClean="0"/>
              <a:t>	Motor Vehicles – Regular—medium term</a:t>
            </a:r>
          </a:p>
          <a:p>
            <a:pPr>
              <a:buNone/>
            </a:pPr>
            <a:endParaRPr lang="en-US" sz="400" dirty="0" smtClean="0"/>
          </a:p>
          <a:p>
            <a:pPr>
              <a:buNone/>
            </a:pPr>
            <a:r>
              <a:rPr lang="en-US" sz="2000" dirty="0" smtClean="0"/>
              <a:t>	Transient Occupancy Tax—short term</a:t>
            </a:r>
          </a:p>
          <a:p>
            <a:pPr>
              <a:buNone/>
            </a:pPr>
            <a:endParaRPr lang="en-US" sz="400" dirty="0" smtClean="0"/>
          </a:p>
          <a:p>
            <a:pPr>
              <a:buNone/>
            </a:pPr>
            <a:r>
              <a:rPr lang="en-US" sz="2000" dirty="0" smtClean="0"/>
              <a:t>	State Revenue—short term</a:t>
            </a:r>
          </a:p>
          <a:p>
            <a:pPr>
              <a:buNone/>
            </a:pPr>
            <a:endParaRPr lang="en-US" sz="400" dirty="0" smtClean="0"/>
          </a:p>
          <a:p>
            <a:pPr>
              <a:buNone/>
            </a:pPr>
            <a:r>
              <a:rPr lang="en-US" sz="2000" dirty="0" smtClean="0"/>
              <a:t>	Federal Revenue—short term</a:t>
            </a:r>
          </a:p>
          <a:p>
            <a:pPr>
              <a:buNone/>
            </a:pPr>
            <a:r>
              <a:rPr lang="en-US" sz="2000" dirty="0" smtClean="0"/>
              <a:t>	</a:t>
            </a:r>
            <a:endParaRPr lang="en-US" sz="2000" dirty="0"/>
          </a:p>
        </p:txBody>
      </p:sp>
    </p:spTree>
    <p:extLst>
      <p:ext uri="{BB962C8B-B14F-4D97-AF65-F5344CB8AC3E}">
        <p14:creationId xmlns:p14="http://schemas.microsoft.com/office/powerpoint/2010/main" val="1738146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85800"/>
          </a:xfrm>
        </p:spPr>
        <p:txBody>
          <a:bodyPr/>
          <a:lstStyle/>
          <a:p>
            <a:r>
              <a:rPr lang="en-US" sz="3200" dirty="0" smtClean="0"/>
              <a:t>Possible IFD Impact on Specific PW Revenues</a:t>
            </a:r>
            <a:r>
              <a:rPr lang="en-US" sz="1800" dirty="0" smtClean="0"/>
              <a:t> (cont’d)</a:t>
            </a:r>
            <a:endParaRPr lang="en-US" sz="3200" dirty="0"/>
          </a:p>
        </p:txBody>
      </p:sp>
      <p:sp>
        <p:nvSpPr>
          <p:cNvPr id="3" name="Content Placeholder 2"/>
          <p:cNvSpPr>
            <a:spLocks noGrp="1"/>
          </p:cNvSpPr>
          <p:nvPr>
            <p:ph idx="1"/>
          </p:nvPr>
        </p:nvSpPr>
        <p:spPr/>
        <p:txBody>
          <a:bodyPr/>
          <a:lstStyle/>
          <a:p>
            <a:pPr>
              <a:buNone/>
            </a:pPr>
            <a:r>
              <a:rPr lang="en-US" sz="2000" b="1" dirty="0" smtClean="0"/>
              <a:t>Agency Revenue</a:t>
            </a:r>
          </a:p>
          <a:p>
            <a:pPr>
              <a:buNone/>
            </a:pPr>
            <a:r>
              <a:rPr lang="en-US" sz="2000" b="1" dirty="0" smtClean="0"/>
              <a:t>	</a:t>
            </a:r>
            <a:r>
              <a:rPr lang="en-US" sz="2000" dirty="0" smtClean="0"/>
              <a:t>Community Services—short term</a:t>
            </a:r>
          </a:p>
          <a:p>
            <a:pPr>
              <a:buNone/>
            </a:pPr>
            <a:endParaRPr lang="en-US" sz="400" dirty="0" smtClean="0"/>
          </a:p>
          <a:p>
            <a:pPr>
              <a:buNone/>
            </a:pPr>
            <a:r>
              <a:rPr lang="en-US" sz="2000" b="1" dirty="0" smtClean="0"/>
              <a:t>	</a:t>
            </a:r>
            <a:r>
              <a:rPr lang="en-US" sz="2000" dirty="0" smtClean="0"/>
              <a:t>Criminal Justice Services—short term</a:t>
            </a:r>
          </a:p>
          <a:p>
            <a:pPr>
              <a:buNone/>
            </a:pPr>
            <a:endParaRPr lang="en-US" sz="400" dirty="0" smtClean="0"/>
          </a:p>
          <a:p>
            <a:pPr>
              <a:buNone/>
            </a:pPr>
            <a:r>
              <a:rPr lang="en-US" sz="2000" b="1" dirty="0" smtClean="0"/>
              <a:t>	</a:t>
            </a:r>
            <a:r>
              <a:rPr lang="en-US" sz="2000" dirty="0" smtClean="0"/>
              <a:t>Fire and Rescue—short term</a:t>
            </a:r>
          </a:p>
          <a:p>
            <a:pPr>
              <a:buNone/>
            </a:pPr>
            <a:endParaRPr lang="en-US" sz="400" dirty="0" smtClean="0"/>
          </a:p>
          <a:p>
            <a:pPr>
              <a:buNone/>
            </a:pPr>
            <a:r>
              <a:rPr lang="en-US" sz="2000" b="1" dirty="0" smtClean="0"/>
              <a:t>	</a:t>
            </a:r>
            <a:r>
              <a:rPr lang="en-US" sz="2000" dirty="0" smtClean="0"/>
              <a:t>Police—short term</a:t>
            </a:r>
          </a:p>
          <a:p>
            <a:pPr>
              <a:buNone/>
            </a:pPr>
            <a:endParaRPr lang="en-US" sz="400" dirty="0" smtClean="0"/>
          </a:p>
          <a:p>
            <a:pPr>
              <a:buNone/>
            </a:pPr>
            <a:r>
              <a:rPr lang="en-US" sz="2000" b="1" dirty="0" smtClean="0"/>
              <a:t>	</a:t>
            </a:r>
            <a:r>
              <a:rPr lang="en-US" sz="2000" dirty="0" smtClean="0"/>
              <a:t>Public Safety Communications—short term</a:t>
            </a:r>
          </a:p>
          <a:p>
            <a:pPr>
              <a:buNone/>
            </a:pPr>
            <a:endParaRPr lang="en-US" sz="400" dirty="0" smtClean="0"/>
          </a:p>
          <a:p>
            <a:pPr>
              <a:buNone/>
            </a:pPr>
            <a:r>
              <a:rPr lang="en-US" sz="2000" dirty="0" smtClean="0"/>
              <a:t>	Social Services—short term</a:t>
            </a:r>
            <a:endParaRPr lang="en-US" sz="2000" b="1" dirty="0" smtClean="0"/>
          </a:p>
          <a:p>
            <a:pPr>
              <a:buNone/>
            </a:pPr>
            <a:endParaRPr lang="en-US" dirty="0"/>
          </a:p>
        </p:txBody>
      </p:sp>
    </p:spTree>
    <p:extLst>
      <p:ext uri="{BB962C8B-B14F-4D97-AF65-F5344CB8AC3E}">
        <p14:creationId xmlns:p14="http://schemas.microsoft.com/office/powerpoint/2010/main" val="202634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Assertions</a:t>
            </a:r>
            <a:endParaRPr lang="en-US" dirty="0"/>
          </a:p>
        </p:txBody>
      </p:sp>
      <p:sp>
        <p:nvSpPr>
          <p:cNvPr id="3" name="Content Placeholder 2"/>
          <p:cNvSpPr>
            <a:spLocks noGrp="1"/>
          </p:cNvSpPr>
          <p:nvPr>
            <p:ph idx="1"/>
          </p:nvPr>
        </p:nvSpPr>
        <p:spPr/>
        <p:txBody>
          <a:bodyPr/>
          <a:lstStyle/>
          <a:p>
            <a:r>
              <a:rPr lang="en-US" dirty="0" smtClean="0"/>
              <a:t>The fiscal condition of the U.S. Government is not sustainable</a:t>
            </a:r>
          </a:p>
          <a:p>
            <a:pPr>
              <a:buNone/>
            </a:pPr>
            <a:endParaRPr lang="en-US" sz="1000" dirty="0" smtClean="0"/>
          </a:p>
          <a:p>
            <a:r>
              <a:rPr lang="en-US" dirty="0" smtClean="0"/>
              <a:t>The financial dependence of states, local governments, and territories on the federal government is material and wide-spread</a:t>
            </a:r>
          </a:p>
          <a:p>
            <a:pPr>
              <a:buNone/>
            </a:pPr>
            <a:endParaRPr lang="en-US" sz="1000" dirty="0" smtClean="0"/>
          </a:p>
          <a:p>
            <a:r>
              <a:rPr lang="en-US" dirty="0" smtClean="0"/>
              <a:t>Unplanned disruptions of federal flows are occurring and will increase</a:t>
            </a:r>
          </a:p>
          <a:p>
            <a:pPr>
              <a:buNone/>
            </a:pPr>
            <a:endParaRPr lang="en-US" sz="1000" dirty="0" smtClean="0"/>
          </a:p>
          <a:p>
            <a:r>
              <a:rPr lang="en-US" dirty="0" smtClean="0"/>
              <a:t>Reducing federal expenditures through across the board cuts (i.e. sequester provisions) harms essential programs and sustains low priority programs</a:t>
            </a:r>
          </a:p>
          <a:p>
            <a:endParaRPr lang="en-US" dirty="0"/>
          </a:p>
        </p:txBody>
      </p:sp>
    </p:spTree>
    <p:extLst>
      <p:ext uri="{BB962C8B-B14F-4D97-AF65-F5344CB8AC3E}">
        <p14:creationId xmlns:p14="http://schemas.microsoft.com/office/powerpoint/2010/main" val="26534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95400"/>
            <a:ext cx="8229600" cy="4876800"/>
          </a:xfrm>
          <a:prstGeom prst="rect">
            <a:avLst/>
          </a:prstGeom>
        </p:spPr>
        <p:txBody>
          <a:bodyPr/>
          <a:lstStyle/>
          <a:p>
            <a:pPr marL="342900" indent="-342900" algn="ctr" fontAlgn="base">
              <a:spcBef>
                <a:spcPct val="20000"/>
              </a:spcBef>
              <a:spcAft>
                <a:spcPct val="0"/>
              </a:spcAft>
              <a:defRPr/>
            </a:pPr>
            <a:endParaRPr lang="en-US" sz="2800" kern="0" dirty="0">
              <a:solidFill>
                <a:srgbClr val="000000"/>
              </a:solidFill>
              <a:cs typeface="Calibri" pitchFamily="34" charset="0"/>
            </a:endParaRPr>
          </a:p>
          <a:p>
            <a:pPr marL="342900" indent="-342900" algn="ctr" fontAlgn="base">
              <a:spcBef>
                <a:spcPct val="20000"/>
              </a:spcBef>
              <a:spcAft>
                <a:spcPct val="0"/>
              </a:spcAft>
              <a:defRPr/>
            </a:pPr>
            <a:r>
              <a:rPr lang="en-US" sz="2800" kern="0" dirty="0" smtClean="0">
                <a:solidFill>
                  <a:srgbClr val="000000"/>
                </a:solidFill>
                <a:cs typeface="Calibri" pitchFamily="34" charset="0"/>
              </a:rPr>
              <a:t>States, </a:t>
            </a:r>
            <a:r>
              <a:rPr lang="en-US" sz="2800" kern="0" dirty="0">
                <a:solidFill>
                  <a:srgbClr val="000000"/>
                </a:solidFill>
                <a:cs typeface="Calibri" pitchFamily="34" charset="0"/>
              </a:rPr>
              <a:t>Local </a:t>
            </a:r>
            <a:r>
              <a:rPr lang="en-US" sz="2800" kern="0" dirty="0" smtClean="0">
                <a:solidFill>
                  <a:srgbClr val="000000"/>
                </a:solidFill>
                <a:cs typeface="Calibri" pitchFamily="34" charset="0"/>
              </a:rPr>
              <a:t>Governments, and Territories</a:t>
            </a:r>
            <a:endParaRPr lang="en-US" sz="2800" kern="0" dirty="0">
              <a:solidFill>
                <a:srgbClr val="000000"/>
              </a:solidFill>
              <a:cs typeface="Calibri" pitchFamily="34" charset="0"/>
            </a:endParaRPr>
          </a:p>
          <a:p>
            <a:pPr marL="342900" indent="-342900" algn="ctr" fontAlgn="base">
              <a:spcBef>
                <a:spcPct val="20000"/>
              </a:spcBef>
              <a:spcAft>
                <a:spcPct val="0"/>
              </a:spcAft>
              <a:defRPr/>
            </a:pPr>
            <a:r>
              <a:rPr lang="en-US" sz="2800" kern="0" dirty="0">
                <a:solidFill>
                  <a:srgbClr val="000000"/>
                </a:solidFill>
                <a:cs typeface="Calibri" pitchFamily="34" charset="0"/>
              </a:rPr>
              <a:t> Can Make a Choice When</a:t>
            </a:r>
          </a:p>
          <a:p>
            <a:pPr marL="342900" indent="-342900" algn="ctr" fontAlgn="base">
              <a:spcBef>
                <a:spcPct val="20000"/>
              </a:spcBef>
              <a:spcAft>
                <a:spcPct val="0"/>
              </a:spcAft>
              <a:defRPr/>
            </a:pPr>
            <a:r>
              <a:rPr lang="en-US" sz="2800" kern="0" dirty="0">
                <a:solidFill>
                  <a:srgbClr val="000000"/>
                </a:solidFill>
                <a:cs typeface="Calibri" pitchFamily="34" charset="0"/>
              </a:rPr>
              <a:t>Facing Federal Cuts and Program Changes</a:t>
            </a:r>
          </a:p>
          <a:p>
            <a:pPr marL="342900" indent="-342900" algn="ctr" fontAlgn="base">
              <a:spcBef>
                <a:spcPct val="20000"/>
              </a:spcBef>
              <a:spcAft>
                <a:spcPct val="0"/>
              </a:spcAft>
              <a:defRPr/>
            </a:pPr>
            <a:r>
              <a:rPr lang="en-US" sz="3200" kern="0" dirty="0">
                <a:solidFill>
                  <a:srgbClr val="000000"/>
                </a:solidFill>
                <a:cs typeface="Calibri" pitchFamily="34" charset="0"/>
              </a:rPr>
              <a:t>* * * * * </a:t>
            </a:r>
          </a:p>
          <a:p>
            <a:pPr marL="342900" indent="-342900" algn="ctr" fontAlgn="base">
              <a:spcBef>
                <a:spcPct val="20000"/>
              </a:spcBef>
              <a:spcAft>
                <a:spcPct val="0"/>
              </a:spcAft>
              <a:defRPr/>
            </a:pPr>
            <a:r>
              <a:rPr lang="en-US" sz="2800" kern="0" dirty="0">
                <a:solidFill>
                  <a:srgbClr val="000000"/>
                </a:solidFill>
                <a:cs typeface="Calibri" pitchFamily="34" charset="0"/>
              </a:rPr>
              <a:t>Become Informed and Proactive </a:t>
            </a:r>
          </a:p>
          <a:p>
            <a:pPr marL="342900" indent="-342900" algn="ctr" fontAlgn="base">
              <a:spcBef>
                <a:spcPct val="20000"/>
              </a:spcBef>
              <a:spcAft>
                <a:spcPct val="0"/>
              </a:spcAft>
              <a:defRPr/>
            </a:pPr>
            <a:r>
              <a:rPr lang="en-US" sz="3200" b="1" u="sng" kern="0" dirty="0">
                <a:solidFill>
                  <a:srgbClr val="000000"/>
                </a:solidFill>
                <a:cs typeface="Calibri" pitchFamily="34" charset="0"/>
              </a:rPr>
              <a:t>OR </a:t>
            </a:r>
          </a:p>
          <a:p>
            <a:pPr marL="342900" indent="-342900" algn="ctr" fontAlgn="base">
              <a:spcBef>
                <a:spcPct val="20000"/>
              </a:spcBef>
              <a:spcAft>
                <a:spcPct val="0"/>
              </a:spcAft>
              <a:defRPr/>
            </a:pPr>
            <a:r>
              <a:rPr lang="en-US" sz="2800" kern="0" dirty="0">
                <a:solidFill>
                  <a:srgbClr val="000000"/>
                </a:solidFill>
                <a:cs typeface="Calibri" pitchFamily="34" charset="0"/>
              </a:rPr>
              <a:t>Be Reactive? </a:t>
            </a:r>
          </a:p>
        </p:txBody>
      </p:sp>
      <p:pic>
        <p:nvPicPr>
          <p:cNvPr id="4" name="Picture 2"/>
          <p:cNvPicPr>
            <a:picLocks noChangeAspect="1" noChangeArrowheads="1"/>
          </p:cNvPicPr>
          <p:nvPr/>
        </p:nvPicPr>
        <p:blipFill>
          <a:blip r:embed="rId3" cstate="print"/>
          <a:srcRect/>
          <a:stretch>
            <a:fillRect/>
          </a:stretch>
        </p:blipFill>
        <p:spPr bwMode="auto">
          <a:xfrm>
            <a:off x="6400800" y="3428999"/>
            <a:ext cx="2514600" cy="2867891"/>
          </a:xfrm>
          <a:prstGeom prst="rect">
            <a:avLst/>
          </a:prstGeom>
          <a:noFill/>
          <a:ln w="9525">
            <a:noFill/>
            <a:miter lim="800000"/>
            <a:headEnd/>
            <a:tailEnd/>
          </a:ln>
          <a:effectLst/>
        </p:spPr>
      </p:pic>
      <p:sp>
        <p:nvSpPr>
          <p:cNvPr id="5" name="TextBox 4"/>
          <p:cNvSpPr txBox="1"/>
          <p:nvPr/>
        </p:nvSpPr>
        <p:spPr>
          <a:xfrm>
            <a:off x="533400" y="304800"/>
            <a:ext cx="7848600" cy="584775"/>
          </a:xfrm>
          <a:prstGeom prst="rect">
            <a:avLst/>
          </a:prstGeom>
          <a:noFill/>
        </p:spPr>
        <p:txBody>
          <a:bodyPr wrap="square" rtlCol="0">
            <a:spAutoFit/>
          </a:bodyPr>
          <a:lstStyle/>
          <a:p>
            <a:r>
              <a:rPr lang="en-US" sz="3200" dirty="0">
                <a:solidFill>
                  <a:srgbClr val="FFFFFF"/>
                </a:solidFill>
              </a:rPr>
              <a:t>Responding to Current IFD Risks</a:t>
            </a:r>
          </a:p>
        </p:txBody>
      </p:sp>
    </p:spTree>
    <p:extLst>
      <p:ext uri="{BB962C8B-B14F-4D97-AF65-F5344CB8AC3E}">
        <p14:creationId xmlns:p14="http://schemas.microsoft.com/office/powerpoint/2010/main" val="3840093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85800"/>
          </a:xfrm>
        </p:spPr>
        <p:txBody>
          <a:bodyPr/>
          <a:lstStyle/>
          <a:p>
            <a:r>
              <a:rPr lang="en-US" sz="3200" dirty="0" smtClean="0"/>
              <a:t>Suggested Initiatives by Elected Officials</a:t>
            </a:r>
            <a:endParaRPr lang="en-US" sz="3200" dirty="0"/>
          </a:p>
        </p:txBody>
      </p:sp>
      <p:sp>
        <p:nvSpPr>
          <p:cNvPr id="3" name="Content Placeholder 2"/>
          <p:cNvSpPr>
            <a:spLocks noGrp="1"/>
          </p:cNvSpPr>
          <p:nvPr>
            <p:ph idx="1"/>
          </p:nvPr>
        </p:nvSpPr>
        <p:spPr>
          <a:xfrm>
            <a:off x="228600" y="1219200"/>
            <a:ext cx="8915400" cy="4876800"/>
          </a:xfrm>
        </p:spPr>
        <p:txBody>
          <a:bodyPr/>
          <a:lstStyle/>
          <a:p>
            <a:pPr marL="457200" indent="-457200">
              <a:buFont typeface="+mj-lt"/>
              <a:buAutoNum type="arabicPeriod"/>
            </a:pPr>
            <a:r>
              <a:rPr lang="en-US" sz="2400" b="1" dirty="0" smtClean="0"/>
              <a:t>Assign responsibility to track changes </a:t>
            </a:r>
            <a:r>
              <a:rPr lang="en-US" sz="2400" dirty="0" smtClean="0"/>
              <a:t>in:</a:t>
            </a:r>
          </a:p>
          <a:p>
            <a:pPr marL="857250" lvl="1" indent="-457200">
              <a:buFont typeface="+mj-lt"/>
              <a:buAutoNum type="alphaLcPeriod"/>
            </a:pPr>
            <a:r>
              <a:rPr lang="en-US" sz="2000" dirty="0" smtClean="0"/>
              <a:t>Intergovernmental flows, and underlying causes,</a:t>
            </a:r>
          </a:p>
          <a:p>
            <a:pPr marL="857250" lvl="1" indent="-457200">
              <a:buFont typeface="+mj-lt"/>
              <a:buAutoNum type="alphaLcPeriod"/>
            </a:pPr>
            <a:r>
              <a:rPr lang="en-US" sz="2000" dirty="0" smtClean="0"/>
              <a:t>Associated implementing administrative regulations</a:t>
            </a:r>
            <a:endParaRPr lang="en-US" sz="2400" dirty="0" smtClean="0"/>
          </a:p>
          <a:p>
            <a:pPr marL="457200" indent="-457200">
              <a:buFont typeface="+mj-lt"/>
              <a:buAutoNum type="arabicPeriod"/>
            </a:pPr>
            <a:endParaRPr lang="en-US" sz="400" dirty="0" smtClean="0"/>
          </a:p>
          <a:p>
            <a:pPr marL="457200" indent="-457200">
              <a:buFont typeface="+mj-lt"/>
              <a:buAutoNum type="arabicPeriod"/>
            </a:pPr>
            <a:r>
              <a:rPr lang="en-US" sz="2400" b="1" dirty="0" smtClean="0"/>
              <a:t>Prepare for impact </a:t>
            </a:r>
            <a:r>
              <a:rPr lang="en-US" sz="2400" dirty="0" smtClean="0"/>
              <a:t>of changes in intergovernmental flows</a:t>
            </a:r>
          </a:p>
          <a:p>
            <a:pPr marL="914400" lvl="1" indent="-457200">
              <a:buFont typeface="+mj-lt"/>
              <a:buAutoNum type="alphaLcPeriod"/>
            </a:pPr>
            <a:r>
              <a:rPr lang="en-US" b="1" dirty="0" smtClean="0"/>
              <a:t>Quantify impact </a:t>
            </a:r>
            <a:r>
              <a:rPr lang="en-US" dirty="0" smtClean="0"/>
              <a:t>of changes and update revenue and budget forecasts</a:t>
            </a:r>
          </a:p>
          <a:p>
            <a:pPr marL="914400" lvl="1" indent="-457200">
              <a:buFont typeface="+mj-lt"/>
              <a:buAutoNum type="alphaLcPeriod"/>
            </a:pPr>
            <a:r>
              <a:rPr lang="en-US" b="1" dirty="0" smtClean="0"/>
              <a:t>Modify strategic plans</a:t>
            </a:r>
            <a:r>
              <a:rPr lang="en-US" dirty="0" smtClean="0"/>
              <a:t>, including service capacity and performance goals</a:t>
            </a:r>
          </a:p>
          <a:p>
            <a:pPr marL="914400" lvl="1" indent="-457200">
              <a:buFont typeface="+mj-lt"/>
              <a:buAutoNum type="alphaLcPeriod"/>
            </a:pPr>
            <a:endParaRPr lang="en-US" sz="400" dirty="0" smtClean="0"/>
          </a:p>
          <a:p>
            <a:pPr marL="457200" indent="-457200">
              <a:buFont typeface="+mj-lt"/>
              <a:buAutoNum type="arabicPeriod"/>
            </a:pPr>
            <a:r>
              <a:rPr lang="en-US" sz="2400" dirty="0" smtClean="0"/>
              <a:t>Identify and </a:t>
            </a:r>
            <a:r>
              <a:rPr lang="en-US" sz="2400" b="1" dirty="0" smtClean="0"/>
              <a:t>initiate active communications with those responsible </a:t>
            </a:r>
            <a:r>
              <a:rPr lang="en-US" sz="2400" dirty="0" smtClean="0"/>
              <a:t>for changes in intergovernmental flows (e.g. Members of the U.S. House and Senate)</a:t>
            </a:r>
          </a:p>
        </p:txBody>
      </p:sp>
    </p:spTree>
    <p:extLst>
      <p:ext uri="{BB962C8B-B14F-4D97-AF65-F5344CB8AC3E}">
        <p14:creationId xmlns:p14="http://schemas.microsoft.com/office/powerpoint/2010/main" val="4043678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85800"/>
          </a:xfrm>
        </p:spPr>
        <p:txBody>
          <a:bodyPr/>
          <a:lstStyle/>
          <a:p>
            <a:r>
              <a:rPr lang="en-US" sz="3000" dirty="0" smtClean="0"/>
              <a:t>Suggested Initiatives by S &amp; L Elected Officials </a:t>
            </a:r>
            <a:r>
              <a:rPr lang="en-US" sz="1800" dirty="0" smtClean="0"/>
              <a:t>(cont’d)</a:t>
            </a:r>
            <a:r>
              <a:rPr lang="en-US" sz="3000" dirty="0" smtClean="0"/>
              <a:t> </a:t>
            </a:r>
            <a:endParaRPr lang="en-US" sz="3000" dirty="0"/>
          </a:p>
        </p:txBody>
      </p:sp>
      <p:sp>
        <p:nvSpPr>
          <p:cNvPr id="3" name="Content Placeholder 2"/>
          <p:cNvSpPr>
            <a:spLocks noGrp="1"/>
          </p:cNvSpPr>
          <p:nvPr>
            <p:ph idx="1"/>
          </p:nvPr>
        </p:nvSpPr>
        <p:spPr/>
        <p:txBody>
          <a:bodyPr/>
          <a:lstStyle/>
          <a:p>
            <a:pPr marL="457200" indent="-457200">
              <a:buNone/>
            </a:pPr>
            <a:r>
              <a:rPr lang="en-US" sz="2200" b="1" dirty="0" smtClean="0"/>
              <a:t>4.   Report</a:t>
            </a:r>
            <a:r>
              <a:rPr lang="en-US" sz="2200" dirty="0" smtClean="0"/>
              <a:t> impact of changes in intergovernmental flows </a:t>
            </a:r>
            <a:r>
              <a:rPr lang="en-US" sz="2200" b="1" dirty="0" smtClean="0"/>
              <a:t>to government stakeholders</a:t>
            </a:r>
          </a:p>
          <a:p>
            <a:pPr marL="914400" lvl="1" indent="-457200">
              <a:buFont typeface="+mj-lt"/>
              <a:buAutoNum type="alphaLcPeriod"/>
            </a:pPr>
            <a:r>
              <a:rPr lang="en-US" sz="2200" dirty="0" smtClean="0"/>
              <a:t>Continuously </a:t>
            </a:r>
            <a:r>
              <a:rPr lang="en-US" sz="2200" b="1" dirty="0" smtClean="0"/>
              <a:t>survey citizen reliance </a:t>
            </a:r>
            <a:r>
              <a:rPr lang="en-US" sz="2200" dirty="0" smtClean="0"/>
              <a:t>on government services and, concurrently, provide facts on citizen usage and intersection with services</a:t>
            </a:r>
          </a:p>
          <a:p>
            <a:pPr marL="914400" lvl="1" indent="-457200">
              <a:buFont typeface="+mj-lt"/>
              <a:buAutoNum type="alphaLcPeriod"/>
            </a:pPr>
            <a:r>
              <a:rPr lang="en-US" sz="2200" b="1" dirty="0" smtClean="0"/>
              <a:t>Disclose intergovernmental dependency </a:t>
            </a:r>
            <a:r>
              <a:rPr lang="en-US" sz="2200" dirty="0" smtClean="0"/>
              <a:t>in government financial reports</a:t>
            </a:r>
          </a:p>
          <a:p>
            <a:pPr marL="914400" lvl="1" indent="-457200">
              <a:buFont typeface="+mj-lt"/>
              <a:buAutoNum type="alphaLcPeriod"/>
            </a:pPr>
            <a:endParaRPr lang="en-US" sz="400" dirty="0" smtClean="0"/>
          </a:p>
          <a:p>
            <a:pPr marL="457200" indent="-457200">
              <a:buNone/>
            </a:pPr>
            <a:r>
              <a:rPr lang="en-US" sz="2200" b="1" dirty="0" smtClean="0"/>
              <a:t>5.   Work for change in underlying causes</a:t>
            </a:r>
          </a:p>
          <a:p>
            <a:pPr marL="914400" lvl="1" indent="-457200">
              <a:buFont typeface="+mj-lt"/>
              <a:buAutoNum type="alphaLcPeriod"/>
            </a:pPr>
            <a:r>
              <a:rPr lang="en-US" sz="2200" b="1" dirty="0" smtClean="0"/>
              <a:t>Recommend options for rebalancing </a:t>
            </a:r>
            <a:r>
              <a:rPr lang="en-US" sz="2200" dirty="0" smtClean="0"/>
              <a:t>federal expenditures and revenues</a:t>
            </a:r>
          </a:p>
          <a:p>
            <a:pPr marL="914400" lvl="1" indent="-457200">
              <a:buFont typeface="+mj-lt"/>
              <a:buAutoNum type="alphaLcPeriod"/>
            </a:pPr>
            <a:r>
              <a:rPr lang="en-US" sz="2200" b="1" dirty="0" smtClean="0"/>
              <a:t>Restore severed lines of Congressional responsibility, </a:t>
            </a:r>
            <a:r>
              <a:rPr lang="en-US" sz="2200" dirty="0" smtClean="0"/>
              <a:t>perhaps by seeking state endorsement of a constitutional convention adopting a balanced budget amendment for the U.S. Government</a:t>
            </a:r>
          </a:p>
          <a:p>
            <a:pPr>
              <a:buNone/>
            </a:pPr>
            <a:endParaRPr lang="en-US" dirty="0"/>
          </a:p>
        </p:txBody>
      </p:sp>
    </p:spTree>
    <p:extLst>
      <p:ext uri="{BB962C8B-B14F-4D97-AF65-F5344CB8AC3E}">
        <p14:creationId xmlns:p14="http://schemas.microsoft.com/office/powerpoint/2010/main" val="1741253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Communicating Actions to Manage IFD Risks</a:t>
            </a:r>
            <a:endParaRPr lang="en-US" sz="3200" dirty="0"/>
          </a:p>
        </p:txBody>
      </p:sp>
      <p:sp>
        <p:nvSpPr>
          <p:cNvPr id="3" name="Content Placeholder 2"/>
          <p:cNvSpPr>
            <a:spLocks noGrp="1"/>
          </p:cNvSpPr>
          <p:nvPr>
            <p:ph idx="1"/>
          </p:nvPr>
        </p:nvSpPr>
        <p:spPr/>
        <p:txBody>
          <a:bodyPr/>
          <a:lstStyle/>
          <a:p>
            <a:pPr>
              <a:buNone/>
            </a:pPr>
            <a:r>
              <a:rPr lang="en-US" i="1" dirty="0" smtClean="0"/>
              <a:t>A Key Assertion</a:t>
            </a:r>
            <a:r>
              <a:rPr lang="en-US" dirty="0" smtClean="0"/>
              <a:t>:</a:t>
            </a:r>
          </a:p>
          <a:p>
            <a:pPr>
              <a:buNone/>
            </a:pPr>
            <a:r>
              <a:rPr lang="en-US" b="1" dirty="0" smtClean="0"/>
              <a:t>Difficult change, when managed well, is a positive</a:t>
            </a:r>
            <a:r>
              <a:rPr lang="en-US" dirty="0" smtClean="0"/>
              <a:t>!</a:t>
            </a:r>
          </a:p>
          <a:p>
            <a:pPr marL="514350" indent="-514350">
              <a:buNone/>
            </a:pPr>
            <a:r>
              <a:rPr lang="en-US" dirty="0" smtClean="0"/>
              <a:t> It signifies:</a:t>
            </a:r>
          </a:p>
          <a:p>
            <a:pPr marL="914400" lvl="1" indent="-514350">
              <a:buFont typeface="+mj-lt"/>
              <a:buAutoNum type="alphaLcPeriod"/>
            </a:pPr>
            <a:r>
              <a:rPr lang="en-US" b="1" dirty="0" smtClean="0"/>
              <a:t>Effective leadership </a:t>
            </a:r>
            <a:r>
              <a:rPr lang="en-US" dirty="0" smtClean="0"/>
              <a:t>by elected and appointed officials</a:t>
            </a:r>
          </a:p>
          <a:p>
            <a:pPr marL="914400" lvl="1" indent="-514350">
              <a:buNone/>
            </a:pPr>
            <a:endParaRPr lang="en-US" sz="1000" dirty="0" smtClean="0"/>
          </a:p>
          <a:p>
            <a:pPr marL="914400" lvl="1" indent="-514350">
              <a:buFont typeface="+mj-lt"/>
              <a:buAutoNum type="alphaLcPeriod"/>
            </a:pPr>
            <a:r>
              <a:rPr lang="en-US" b="1" dirty="0" smtClean="0"/>
              <a:t>Respect for stakeholders</a:t>
            </a:r>
            <a:r>
              <a:rPr lang="en-US" dirty="0" smtClean="0"/>
              <a:t>, whether they be individual citizens or interest groups</a:t>
            </a:r>
          </a:p>
          <a:p>
            <a:pPr marL="914400" lvl="1" indent="-514350">
              <a:buNone/>
            </a:pPr>
            <a:endParaRPr lang="en-US" sz="1000" dirty="0" smtClean="0"/>
          </a:p>
          <a:p>
            <a:pPr marL="914400" lvl="1" indent="-514350">
              <a:buFont typeface="+mj-lt"/>
              <a:buAutoNum type="alphaLcPeriod"/>
            </a:pPr>
            <a:r>
              <a:rPr lang="en-US" b="1" dirty="0" smtClean="0"/>
              <a:t>Appreciation that individuals and groups </a:t>
            </a:r>
            <a:r>
              <a:rPr lang="en-US" dirty="0" smtClean="0"/>
              <a:t>within a complex society </a:t>
            </a:r>
            <a:r>
              <a:rPr lang="en-US" b="1" dirty="0" smtClean="0"/>
              <a:t>need advanced warning </a:t>
            </a:r>
            <a:r>
              <a:rPr lang="en-US" dirty="0" smtClean="0"/>
              <a:t>to adequately prepare for change</a:t>
            </a:r>
          </a:p>
          <a:p>
            <a:pPr>
              <a:buNone/>
            </a:pPr>
            <a:r>
              <a:rPr lang="en-US" dirty="0" smtClean="0"/>
              <a:t>	</a:t>
            </a:r>
            <a:endParaRPr lang="en-US" dirty="0"/>
          </a:p>
        </p:txBody>
      </p:sp>
    </p:spTree>
    <p:extLst>
      <p:ext uri="{BB962C8B-B14F-4D97-AF65-F5344CB8AC3E}">
        <p14:creationId xmlns:p14="http://schemas.microsoft.com/office/powerpoint/2010/main" val="1033192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33400"/>
          </a:xfrm>
        </p:spPr>
        <p:txBody>
          <a:bodyPr/>
          <a:lstStyle/>
          <a:p>
            <a:r>
              <a:rPr lang="en-US" sz="3200" dirty="0" smtClean="0"/>
              <a:t>Significant Public Admonitions to Address Fiscal Sustainability by Our Governments</a:t>
            </a:r>
            <a:endParaRPr lang="en-US" sz="3200" dirty="0"/>
          </a:p>
        </p:txBody>
      </p:sp>
      <p:sp>
        <p:nvSpPr>
          <p:cNvPr id="3" name="Content Placeholder 2"/>
          <p:cNvSpPr>
            <a:spLocks noGrp="1"/>
          </p:cNvSpPr>
          <p:nvPr>
            <p:ph idx="1"/>
          </p:nvPr>
        </p:nvSpPr>
        <p:spPr>
          <a:xfrm>
            <a:off x="457200" y="1219200"/>
            <a:ext cx="8229600" cy="5105400"/>
          </a:xfrm>
        </p:spPr>
        <p:txBody>
          <a:bodyPr/>
          <a:lstStyle/>
          <a:p>
            <a:pPr>
              <a:buNone/>
            </a:pPr>
            <a:r>
              <a:rPr lang="en-US" sz="2400" i="1" dirty="0" smtClean="0"/>
              <a:t>“Only an informed public can demand that the political systems, federal, state and local, recognize these problems and take effective action”</a:t>
            </a:r>
          </a:p>
          <a:p>
            <a:pPr lvl="1"/>
            <a:r>
              <a:rPr lang="en-US" dirty="0" smtClean="0"/>
              <a:t> </a:t>
            </a:r>
            <a:r>
              <a:rPr lang="en-US" sz="2000" dirty="0" smtClean="0"/>
              <a:t>State Budget Crisis Task Force Chairmen Richard Ravitch and Paul Volcker</a:t>
            </a:r>
          </a:p>
          <a:p>
            <a:pPr>
              <a:buNone/>
            </a:pPr>
            <a:r>
              <a:rPr lang="en-US" i="1" dirty="0" smtClean="0"/>
              <a:t>“</a:t>
            </a:r>
            <a:r>
              <a:rPr lang="en-US" sz="2400" i="1" dirty="0" smtClean="0"/>
              <a:t>There is no easy way out of our debt problem, so everything must be on the table. A sensible, realistic plan requires shared sacrifice…”</a:t>
            </a:r>
          </a:p>
          <a:p>
            <a:pPr>
              <a:buNone/>
            </a:pPr>
            <a:r>
              <a:rPr lang="en-US" sz="2400" i="1" dirty="0" smtClean="0"/>
              <a:t>	</a:t>
            </a:r>
            <a:r>
              <a:rPr lang="en-US" sz="2000" i="1" dirty="0" smtClean="0"/>
              <a:t>— National </a:t>
            </a:r>
            <a:r>
              <a:rPr lang="en-US" sz="2000" dirty="0" smtClean="0"/>
              <a:t> Commission on Fiscal Responsibility and Reform (Simpson-	Bowles),December 2010</a:t>
            </a:r>
          </a:p>
          <a:p>
            <a:pPr>
              <a:buNone/>
            </a:pPr>
            <a:r>
              <a:rPr lang="en-US" sz="2400" dirty="0" smtClean="0"/>
              <a:t>“</a:t>
            </a:r>
            <a:r>
              <a:rPr lang="en-US" sz="2400" i="1" dirty="0" smtClean="0"/>
              <a:t>We conquer our fear of the future through our faith in the future.”</a:t>
            </a:r>
          </a:p>
          <a:p>
            <a:pPr>
              <a:buNone/>
            </a:pPr>
            <a:r>
              <a:rPr lang="en-US" sz="2400" i="1" dirty="0" smtClean="0"/>
              <a:t>	—</a:t>
            </a:r>
            <a:r>
              <a:rPr lang="en-US" sz="2000" i="1" dirty="0" smtClean="0"/>
              <a:t>Gordon Brown, former British Prime Minister</a:t>
            </a:r>
          </a:p>
          <a:p>
            <a:pPr>
              <a:buNone/>
            </a:pPr>
            <a:r>
              <a:rPr lang="en-US" sz="2400" i="1" dirty="0" smtClean="0"/>
              <a:t>	</a:t>
            </a:r>
            <a:endParaRPr lang="en-US" sz="2400" dirty="0"/>
          </a:p>
        </p:txBody>
      </p:sp>
    </p:spTree>
    <p:extLst>
      <p:ext uri="{BB962C8B-B14F-4D97-AF65-F5344CB8AC3E}">
        <p14:creationId xmlns:p14="http://schemas.microsoft.com/office/powerpoint/2010/main" val="913590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 Published Guidance on IFD</a:t>
            </a:r>
            <a:endParaRPr lang="en-US" dirty="0"/>
          </a:p>
        </p:txBody>
      </p:sp>
      <p:sp>
        <p:nvSpPr>
          <p:cNvPr id="3" name="Content Placeholder 2"/>
          <p:cNvSpPr>
            <a:spLocks noGrp="1"/>
          </p:cNvSpPr>
          <p:nvPr>
            <p:ph idx="1"/>
          </p:nvPr>
        </p:nvSpPr>
        <p:spPr>
          <a:xfrm>
            <a:off x="228600" y="1295400"/>
            <a:ext cx="8534400" cy="5105400"/>
          </a:xfrm>
        </p:spPr>
        <p:txBody>
          <a:bodyPr/>
          <a:lstStyle/>
          <a:p>
            <a:pPr lvl="1">
              <a:lnSpc>
                <a:spcPct val="80000"/>
              </a:lnSpc>
              <a:buNone/>
              <a:defRPr/>
            </a:pPr>
            <a:r>
              <a:rPr lang="en-US" sz="2000" b="1" u="sng" dirty="0" smtClean="0"/>
              <a:t>CLA Published Reports</a:t>
            </a:r>
          </a:p>
          <a:p>
            <a:pPr lvl="1">
              <a:lnSpc>
                <a:spcPct val="80000"/>
              </a:lnSpc>
              <a:buNone/>
              <a:defRPr/>
            </a:pPr>
            <a:endParaRPr lang="en-US" sz="1200" b="1" u="sng" dirty="0" smtClean="0"/>
          </a:p>
          <a:p>
            <a:pPr lvl="1">
              <a:lnSpc>
                <a:spcPct val="80000"/>
              </a:lnSpc>
              <a:buNone/>
              <a:defRPr/>
            </a:pPr>
            <a:r>
              <a:rPr lang="en-US" sz="1800" b="1" i="1" dirty="0" smtClean="0"/>
              <a:t>Intergovernmental Financial Dependency 2013: An Annual Study of Key Dependency Measures for the 50 States</a:t>
            </a:r>
            <a:r>
              <a:rPr lang="en-US" sz="1800" b="1" dirty="0" smtClean="0"/>
              <a:t>, March 2013</a:t>
            </a:r>
          </a:p>
          <a:p>
            <a:pPr lvl="1">
              <a:lnSpc>
                <a:spcPct val="80000"/>
              </a:lnSpc>
              <a:buNone/>
              <a:defRPr/>
            </a:pPr>
            <a:r>
              <a:rPr lang="en-US" sz="1800" b="1" u="sng" dirty="0" smtClean="0">
                <a:hlinkClick r:id="rId3"/>
              </a:rPr>
              <a:t>http://www.cliftonlarsonallen.com/IFD2013/</a:t>
            </a:r>
            <a:r>
              <a:rPr lang="en-US" sz="1800" b="1" u="sng" dirty="0" smtClean="0"/>
              <a:t> </a:t>
            </a:r>
          </a:p>
          <a:p>
            <a:pPr lvl="1">
              <a:lnSpc>
                <a:spcPct val="80000"/>
              </a:lnSpc>
              <a:buNone/>
              <a:defRPr/>
            </a:pPr>
            <a:endParaRPr lang="en-US" sz="800" b="1" dirty="0" smtClean="0"/>
          </a:p>
          <a:p>
            <a:pPr lvl="1">
              <a:lnSpc>
                <a:spcPct val="80000"/>
              </a:lnSpc>
              <a:buNone/>
              <a:defRPr/>
            </a:pPr>
            <a:r>
              <a:rPr lang="en-US" sz="2000" b="1" u="sng" dirty="0" smtClean="0"/>
              <a:t>Related Articles Authored by Edward Mazur, CLA Senior Advisor for Public Services</a:t>
            </a:r>
          </a:p>
          <a:p>
            <a:pPr lvl="1">
              <a:lnSpc>
                <a:spcPct val="80000"/>
              </a:lnSpc>
              <a:buNone/>
              <a:defRPr/>
            </a:pPr>
            <a:endParaRPr lang="en-US" sz="1200" b="1" u="sng" dirty="0" smtClean="0"/>
          </a:p>
          <a:p>
            <a:pPr lvl="1">
              <a:lnSpc>
                <a:spcPct val="80000"/>
              </a:lnSpc>
              <a:buNone/>
              <a:defRPr/>
            </a:pPr>
            <a:r>
              <a:rPr lang="en-US" sz="1800" b="1" dirty="0" smtClean="0"/>
              <a:t>“Intergovernmental Financial Dependency: Why It Matters!”, </a:t>
            </a:r>
            <a:r>
              <a:rPr lang="en-US" sz="1800" b="1" i="1" dirty="0" smtClean="0"/>
              <a:t>AICPA Journal of Accountancy</a:t>
            </a:r>
            <a:r>
              <a:rPr lang="en-US" sz="1800" b="1" dirty="0" smtClean="0"/>
              <a:t>, October 2011</a:t>
            </a:r>
          </a:p>
          <a:p>
            <a:pPr lvl="1">
              <a:lnSpc>
                <a:spcPct val="80000"/>
              </a:lnSpc>
              <a:buNone/>
              <a:defRPr/>
            </a:pPr>
            <a:r>
              <a:rPr lang="en-US" sz="1800" b="1" dirty="0" smtClean="0">
                <a:hlinkClick r:id="rId4"/>
              </a:rPr>
              <a:t>www.journalofaccountancy.com/issues/2011/Oct/20114206</a:t>
            </a:r>
            <a:endParaRPr lang="en-US" sz="1800" b="1" dirty="0" smtClean="0"/>
          </a:p>
          <a:p>
            <a:pPr lvl="1">
              <a:lnSpc>
                <a:spcPct val="80000"/>
              </a:lnSpc>
              <a:buNone/>
              <a:defRPr/>
            </a:pPr>
            <a:endParaRPr lang="en-US" sz="1800" b="1" dirty="0" smtClean="0"/>
          </a:p>
          <a:p>
            <a:pPr lvl="1">
              <a:lnSpc>
                <a:spcPct val="80000"/>
              </a:lnSpc>
              <a:buNone/>
              <a:defRPr/>
            </a:pPr>
            <a:r>
              <a:rPr lang="en-US" sz="2000" b="1" u="sng" dirty="0" smtClean="0"/>
              <a:t>Federal Financial Reports</a:t>
            </a:r>
          </a:p>
          <a:p>
            <a:pPr lvl="1">
              <a:lnSpc>
                <a:spcPct val="80000"/>
              </a:lnSpc>
              <a:buNone/>
              <a:defRPr/>
            </a:pPr>
            <a:endParaRPr lang="en-US" sz="800" b="1" u="sng" dirty="0" smtClean="0"/>
          </a:p>
          <a:p>
            <a:pPr>
              <a:buNone/>
            </a:pPr>
            <a:r>
              <a:rPr lang="en-US" sz="1800" b="1" i="1" dirty="0" smtClean="0"/>
              <a:t>	   2013 Citizen’s Guide</a:t>
            </a:r>
            <a:r>
              <a:rPr lang="en-US" sz="1800" dirty="0" smtClean="0"/>
              <a:t>: </a:t>
            </a:r>
          </a:p>
          <a:p>
            <a:pPr>
              <a:buNone/>
            </a:pPr>
            <a:r>
              <a:rPr lang="en-US" sz="1800" dirty="0" smtClean="0"/>
              <a:t>	   </a:t>
            </a:r>
            <a:r>
              <a:rPr lang="en-US" sz="1800" b="1" u="sng" dirty="0" smtClean="0">
                <a:hlinkClick r:id="rId5"/>
              </a:rPr>
              <a:t>http://www.fms.treas.gov/fr/13frusg/Citizens-Guide-2013.pdf</a:t>
            </a:r>
            <a:r>
              <a:rPr lang="en-US" sz="1800" b="1" u="sng" dirty="0" smtClean="0"/>
              <a:t> </a:t>
            </a:r>
            <a:endParaRPr lang="en-US" sz="1800" b="1" dirty="0" smtClean="0"/>
          </a:p>
          <a:p>
            <a:pPr>
              <a:buNone/>
            </a:pPr>
            <a:r>
              <a:rPr lang="en-US" sz="1800" b="1" i="1" dirty="0" smtClean="0"/>
              <a:t>         2013 Financial Report of the United States Government:</a:t>
            </a:r>
          </a:p>
          <a:p>
            <a:pPr>
              <a:buNone/>
            </a:pPr>
            <a:r>
              <a:rPr lang="en-US" sz="1800" u="sng" dirty="0" smtClean="0">
                <a:hlinkClick r:id="rId6"/>
              </a:rPr>
              <a:t>	  </a:t>
            </a:r>
            <a:r>
              <a:rPr lang="en-US" sz="1800" b="1" dirty="0" smtClean="0">
                <a:hlinkClick r:id="rId6"/>
              </a:rPr>
              <a:t>http://www.fms.treas.gov/fr/index.html</a:t>
            </a:r>
            <a:r>
              <a:rPr lang="en-US" sz="1800" dirty="0" smtClean="0"/>
              <a:t> </a:t>
            </a:r>
          </a:p>
          <a:p>
            <a:pPr lvl="1">
              <a:lnSpc>
                <a:spcPct val="80000"/>
              </a:lnSpc>
              <a:buNone/>
              <a:defRPr/>
            </a:pPr>
            <a:endParaRPr lang="en-US" sz="2000" b="1" u="sng" dirty="0" smtClean="0"/>
          </a:p>
          <a:p>
            <a:pPr lvl="1">
              <a:lnSpc>
                <a:spcPct val="80000"/>
              </a:lnSpc>
              <a:buNone/>
              <a:defRPr/>
            </a:pPr>
            <a:endParaRPr lang="en-US" sz="800" b="1" dirty="0" smtClean="0"/>
          </a:p>
          <a:p>
            <a:pPr lvl="1">
              <a:lnSpc>
                <a:spcPct val="80000"/>
              </a:lnSpc>
              <a:buNone/>
              <a:defRPr/>
            </a:pPr>
            <a:endParaRPr lang="en-US" sz="1800" b="1" dirty="0" smtClean="0"/>
          </a:p>
          <a:p>
            <a:pPr lvl="1">
              <a:lnSpc>
                <a:spcPct val="80000"/>
              </a:lnSpc>
              <a:buNone/>
              <a:defRPr/>
            </a:pPr>
            <a:endParaRPr lang="en-US" sz="1800" b="1" dirty="0" smtClean="0"/>
          </a:p>
          <a:p>
            <a:pPr>
              <a:buNone/>
            </a:pPr>
            <a:endParaRPr lang="en-US" dirty="0"/>
          </a:p>
        </p:txBody>
      </p:sp>
    </p:spTree>
    <p:extLst>
      <p:ext uri="{BB962C8B-B14F-4D97-AF65-F5344CB8AC3E}">
        <p14:creationId xmlns:p14="http://schemas.microsoft.com/office/powerpoint/2010/main" val="3099758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6" name="Rectangle 5"/>
          <p:cNvSpPr/>
          <p:nvPr/>
        </p:nvSpPr>
        <p:spPr>
          <a:xfrm>
            <a:off x="457200" y="1371600"/>
            <a:ext cx="4572000" cy="2336024"/>
          </a:xfrm>
          <a:prstGeom prst="rect">
            <a:avLst/>
          </a:prstGeom>
        </p:spPr>
        <p:txBody>
          <a:bodyPr wrap="square">
            <a:spAutoFit/>
          </a:bodyPr>
          <a:lstStyle/>
          <a:p>
            <a:r>
              <a:rPr lang="en-US" b="1" dirty="0">
                <a:solidFill>
                  <a:srgbClr val="000000"/>
                </a:solidFill>
              </a:rPr>
              <a:t>Edward J. Mazur, CPA</a:t>
            </a:r>
          </a:p>
          <a:p>
            <a:r>
              <a:rPr lang="en-US" b="1" dirty="0">
                <a:solidFill>
                  <a:srgbClr val="000000"/>
                </a:solidFill>
              </a:rPr>
              <a:t>Senior Advisor--Public Sector Services</a:t>
            </a:r>
            <a:br>
              <a:rPr lang="en-US" b="1" dirty="0">
                <a:solidFill>
                  <a:srgbClr val="000000"/>
                </a:solidFill>
              </a:rPr>
            </a:br>
            <a:r>
              <a:rPr lang="en-US" b="1" dirty="0">
                <a:solidFill>
                  <a:srgbClr val="000000"/>
                </a:solidFill>
              </a:rPr>
              <a:t>CliftonLarsonAllen LLP</a:t>
            </a:r>
          </a:p>
          <a:p>
            <a:r>
              <a:rPr lang="en-US" b="1" dirty="0">
                <a:solidFill>
                  <a:srgbClr val="000000"/>
                </a:solidFill>
              </a:rPr>
              <a:t>4250 Fairfax Drive</a:t>
            </a:r>
          </a:p>
          <a:p>
            <a:r>
              <a:rPr lang="en-US" b="1" dirty="0">
                <a:solidFill>
                  <a:srgbClr val="000000"/>
                </a:solidFill>
              </a:rPr>
              <a:t> Arlington, VA 22203</a:t>
            </a:r>
          </a:p>
          <a:p>
            <a:r>
              <a:rPr lang="en-US" b="1" dirty="0">
                <a:solidFill>
                  <a:srgbClr val="000000"/>
                </a:solidFill>
              </a:rPr>
              <a:t>Office: 517-227-9500	</a:t>
            </a:r>
            <a:br>
              <a:rPr lang="en-US" b="1" dirty="0">
                <a:solidFill>
                  <a:srgbClr val="000000"/>
                </a:solidFill>
              </a:rPr>
            </a:br>
            <a:r>
              <a:rPr lang="en-US" b="1" dirty="0">
                <a:solidFill>
                  <a:srgbClr val="000000"/>
                </a:solidFill>
              </a:rPr>
              <a:t>Mobile: 804-240-8672</a:t>
            </a:r>
            <a:br>
              <a:rPr lang="en-US" b="1" dirty="0">
                <a:solidFill>
                  <a:srgbClr val="000000"/>
                </a:solidFill>
              </a:rPr>
            </a:br>
            <a:r>
              <a:rPr lang="en-US" b="1" u="sng" dirty="0">
                <a:solidFill>
                  <a:srgbClr val="003767">
                    <a:lumMod val="40000"/>
                    <a:lumOff val="60000"/>
                  </a:srgbClr>
                </a:solidFill>
              </a:rPr>
              <a:t>Edward.Mazur@claconnect.com</a:t>
            </a:r>
          </a:p>
        </p:txBody>
      </p:sp>
    </p:spTree>
    <p:extLst>
      <p:ext uri="{BB962C8B-B14F-4D97-AF65-F5344CB8AC3E}">
        <p14:creationId xmlns:p14="http://schemas.microsoft.com/office/powerpoint/2010/main" val="200882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dirty="0"/>
              <a:t>Published Reports on the Impact of IFD in Puerto Rico</a:t>
            </a:r>
          </a:p>
        </p:txBody>
      </p:sp>
      <p:sp>
        <p:nvSpPr>
          <p:cNvPr id="3" name="Content Placeholder 2"/>
          <p:cNvSpPr>
            <a:spLocks noGrp="1"/>
          </p:cNvSpPr>
          <p:nvPr>
            <p:ph idx="1"/>
          </p:nvPr>
        </p:nvSpPr>
        <p:spPr/>
        <p:txBody>
          <a:bodyPr/>
          <a:lstStyle/>
          <a:p>
            <a:pPr marL="0" indent="0">
              <a:buNone/>
            </a:pPr>
            <a:r>
              <a:rPr lang="en-US" sz="2400" b="1" dirty="0"/>
              <a:t>April 29, 2014, Reuters Headline: “Puerto Rico </a:t>
            </a:r>
            <a:r>
              <a:rPr lang="en-US" sz="2400" b="1" dirty="0" smtClean="0"/>
              <a:t>Governor </a:t>
            </a:r>
            <a:r>
              <a:rPr lang="en-US" sz="2400" b="1" dirty="0"/>
              <a:t>to </a:t>
            </a:r>
            <a:r>
              <a:rPr lang="en-US" sz="2400" b="1" dirty="0" smtClean="0"/>
              <a:t>	announce </a:t>
            </a:r>
            <a:r>
              <a:rPr lang="en-US" sz="2400" b="1" dirty="0"/>
              <a:t>billion-dollar budget cut</a:t>
            </a:r>
            <a:r>
              <a:rPr lang="en-US" sz="2400" b="1" dirty="0" smtClean="0"/>
              <a:t>”</a:t>
            </a:r>
          </a:p>
          <a:p>
            <a:pPr marL="0" indent="0">
              <a:buNone/>
            </a:pPr>
            <a:endParaRPr lang="en-US" sz="1000" dirty="0"/>
          </a:p>
          <a:p>
            <a:pPr>
              <a:buNone/>
            </a:pPr>
            <a:r>
              <a:rPr lang="en-US" sz="2000" dirty="0" smtClean="0"/>
              <a:t>	Governor </a:t>
            </a:r>
            <a:r>
              <a:rPr lang="en-US" sz="2000" dirty="0"/>
              <a:t>Alejandro Garcia Padilla, who will reveal his plan in an address the legislature, has said “everything is on the table except firing public employees. Officials have said a 10 percent across-the-board cut in government agencies is coming.”</a:t>
            </a:r>
          </a:p>
          <a:p>
            <a:pPr>
              <a:buNone/>
            </a:pPr>
            <a:endParaRPr lang="en-US" sz="2000" dirty="0"/>
          </a:p>
          <a:p>
            <a:pPr>
              <a:buNone/>
            </a:pPr>
            <a:r>
              <a:rPr lang="en-US" sz="2000" dirty="0" smtClean="0"/>
              <a:t>	House </a:t>
            </a:r>
            <a:r>
              <a:rPr lang="en-US" sz="2000" dirty="0"/>
              <a:t>Treasury Committee Chairman Rafael Hernández </a:t>
            </a:r>
            <a:r>
              <a:rPr lang="en-US" sz="2000" dirty="0" err="1"/>
              <a:t>Montañez</a:t>
            </a:r>
            <a:r>
              <a:rPr lang="en-US" sz="2000" dirty="0"/>
              <a:t> states, “the commonwealth government would no longer provide subsidies to public corporations, and that new legislation would order their directors to become financially self-sufficient, including renegotiating with contracted suppliers and employees.”</a:t>
            </a:r>
          </a:p>
          <a:p>
            <a:pPr marL="0" indent="0">
              <a:buNone/>
            </a:pPr>
            <a:endParaRPr lang="en-US" dirty="0"/>
          </a:p>
          <a:p>
            <a:endParaRPr lang="en-US" dirty="0"/>
          </a:p>
        </p:txBody>
      </p:sp>
    </p:spTree>
    <p:extLst>
      <p:ext uri="{BB962C8B-B14F-4D97-AF65-F5344CB8AC3E}">
        <p14:creationId xmlns:p14="http://schemas.microsoft.com/office/powerpoint/2010/main" val="878820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Published Reports on the Impact of IFD </a:t>
            </a:r>
            <a:r>
              <a:rPr lang="en-US" sz="1800" dirty="0"/>
              <a:t>(cont’d)</a:t>
            </a:r>
            <a:endParaRPr lang="en-US" dirty="0"/>
          </a:p>
        </p:txBody>
      </p:sp>
      <p:sp>
        <p:nvSpPr>
          <p:cNvPr id="3" name="Content Placeholder 2"/>
          <p:cNvSpPr>
            <a:spLocks noGrp="1"/>
          </p:cNvSpPr>
          <p:nvPr>
            <p:ph idx="1"/>
          </p:nvPr>
        </p:nvSpPr>
        <p:spPr/>
        <p:txBody>
          <a:bodyPr/>
          <a:lstStyle/>
          <a:p>
            <a:pPr>
              <a:buNone/>
            </a:pPr>
            <a:r>
              <a:rPr lang="en-US" sz="2400" b="1" dirty="0"/>
              <a:t>July 1, 2014, Reuters Headline: “Puerto Rico governor signs $9.56 billion budget for 2015” </a:t>
            </a:r>
            <a:endParaRPr lang="en-US" sz="2400" b="1" dirty="0" smtClean="0"/>
          </a:p>
          <a:p>
            <a:pPr>
              <a:buNone/>
            </a:pPr>
            <a:endParaRPr lang="en-US" sz="1000" dirty="0"/>
          </a:p>
          <a:p>
            <a:pPr>
              <a:buNone/>
            </a:pPr>
            <a:r>
              <a:rPr lang="en-US" sz="2000" dirty="0" smtClean="0"/>
              <a:t>	“</a:t>
            </a:r>
            <a:r>
              <a:rPr lang="en-US" sz="2000" dirty="0"/>
              <a:t>Puerto Rico Governor Alejandro Garcia Padilla on Tuesday signed a $9.56 billion budget for 2015, a blueprint that cuts spending by $200 million from the previous year amid a continued contraction in the island's economy.”</a:t>
            </a:r>
          </a:p>
          <a:p>
            <a:pPr>
              <a:buNone/>
            </a:pPr>
            <a:r>
              <a:rPr lang="en-US" sz="2000" dirty="0"/>
              <a:t>	</a:t>
            </a:r>
          </a:p>
          <a:p>
            <a:pPr>
              <a:buNone/>
            </a:pPr>
            <a:r>
              <a:rPr lang="en-US" sz="2000" dirty="0" smtClean="0"/>
              <a:t>	“</a:t>
            </a:r>
            <a:r>
              <a:rPr lang="en-US" sz="2000" dirty="0"/>
              <a:t>As part of the budget process, the governor pushed through a fiscal emergency law that freezes salaries and cuts other benefits for employees across government agencies and public corporations. Other savings are slated to be achieved by consolidating 25 government entities, closing more than 80 schools and putting towns in charge of providing school transportation”</a:t>
            </a:r>
          </a:p>
          <a:p>
            <a:endParaRPr lang="en-US" dirty="0"/>
          </a:p>
        </p:txBody>
      </p:sp>
    </p:spTree>
    <p:extLst>
      <p:ext uri="{BB962C8B-B14F-4D97-AF65-F5344CB8AC3E}">
        <p14:creationId xmlns:p14="http://schemas.microsoft.com/office/powerpoint/2010/main" val="3434648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Published Reports on the Impact of IFD </a:t>
            </a:r>
            <a:r>
              <a:rPr lang="en-US" sz="1800" dirty="0"/>
              <a:t>(cont’d)</a:t>
            </a:r>
            <a:endParaRPr lang="en-US" dirty="0"/>
          </a:p>
        </p:txBody>
      </p:sp>
      <p:sp>
        <p:nvSpPr>
          <p:cNvPr id="3" name="Content Placeholder 2"/>
          <p:cNvSpPr>
            <a:spLocks noGrp="1"/>
          </p:cNvSpPr>
          <p:nvPr>
            <p:ph idx="1"/>
          </p:nvPr>
        </p:nvSpPr>
        <p:spPr/>
        <p:txBody>
          <a:bodyPr/>
          <a:lstStyle/>
          <a:p>
            <a:pPr>
              <a:buNone/>
            </a:pPr>
            <a:r>
              <a:rPr lang="en-US" sz="2400" b="1" dirty="0"/>
              <a:t>January 22, 2015, Latin American Herald Tribune Headline: “U.S. Budget Cuts Could Cost Puerto Rico $200 Million”</a:t>
            </a:r>
          </a:p>
          <a:p>
            <a:endParaRPr lang="en-US" sz="1000" dirty="0"/>
          </a:p>
          <a:p>
            <a:pPr>
              <a:buNone/>
            </a:pPr>
            <a:r>
              <a:rPr lang="en-US" sz="2000" dirty="0" smtClean="0"/>
              <a:t>	“</a:t>
            </a:r>
            <a:r>
              <a:rPr lang="en-US" sz="2000" dirty="0"/>
              <a:t>Puerto Rico will lose some 10 percent of federal funds that had been</a:t>
            </a:r>
          </a:p>
          <a:p>
            <a:pPr>
              <a:buNone/>
            </a:pPr>
            <a:r>
              <a:rPr lang="en-US" sz="2000" dirty="0"/>
              <a:t>	allocated to the island up to September as a result of the $38-billion reduction in government spending agreed by the U.S. Congress.”</a:t>
            </a:r>
          </a:p>
          <a:p>
            <a:endParaRPr lang="en-US" dirty="0"/>
          </a:p>
        </p:txBody>
      </p:sp>
    </p:spTree>
    <p:extLst>
      <p:ext uri="{BB962C8B-B14F-4D97-AF65-F5344CB8AC3E}">
        <p14:creationId xmlns:p14="http://schemas.microsoft.com/office/powerpoint/2010/main" val="416876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685800"/>
          </a:xfrm>
        </p:spPr>
        <p:txBody>
          <a:bodyPr/>
          <a:lstStyle/>
          <a:p>
            <a:r>
              <a:rPr lang="en-US" dirty="0" smtClean="0"/>
              <a:t>Published Reports on Impact of IFD in Virginia</a:t>
            </a:r>
            <a:endParaRPr lang="en-US" dirty="0"/>
          </a:p>
        </p:txBody>
      </p:sp>
      <p:sp>
        <p:nvSpPr>
          <p:cNvPr id="3" name="Content Placeholder 2"/>
          <p:cNvSpPr>
            <a:spLocks noGrp="1"/>
          </p:cNvSpPr>
          <p:nvPr>
            <p:ph idx="1"/>
          </p:nvPr>
        </p:nvSpPr>
        <p:spPr>
          <a:xfrm>
            <a:off x="381000" y="1143000"/>
            <a:ext cx="8229600" cy="4876800"/>
          </a:xfrm>
        </p:spPr>
        <p:txBody>
          <a:bodyPr/>
          <a:lstStyle/>
          <a:p>
            <a:pPr>
              <a:buNone/>
            </a:pPr>
            <a:endParaRPr lang="en-US" sz="2000" dirty="0" smtClean="0"/>
          </a:p>
          <a:p>
            <a:pPr>
              <a:buNone/>
            </a:pPr>
            <a:r>
              <a:rPr lang="en-US" sz="2400" dirty="0" smtClean="0"/>
              <a:t>August 16, 2014 RTD* Headline:  “$346 in new cuts await Va.”</a:t>
            </a:r>
          </a:p>
          <a:p>
            <a:pPr>
              <a:buNone/>
            </a:pPr>
            <a:r>
              <a:rPr lang="en-US" sz="2400" dirty="0" smtClean="0"/>
              <a:t>	</a:t>
            </a:r>
            <a:r>
              <a:rPr lang="en-US" sz="2000" dirty="0" smtClean="0"/>
              <a:t>“Faced with a $2.4 billion revenue shortfall in the current two-year state budget, Gov. Terry McAuliffe is calling for $346 million in spending cuts this year and a new economic strategy to deal with declining U.S. defense spending in Virginia.”</a:t>
            </a:r>
          </a:p>
          <a:p>
            <a:pPr>
              <a:buNone/>
            </a:pPr>
            <a:endParaRPr lang="en-US" sz="2000" dirty="0" smtClean="0"/>
          </a:p>
          <a:p>
            <a:pPr>
              <a:buNone/>
            </a:pPr>
            <a:r>
              <a:rPr lang="en-US" sz="2400" dirty="0" smtClean="0"/>
              <a:t>Oct. 16</a:t>
            </a:r>
            <a:r>
              <a:rPr lang="en-US" sz="2400" baseline="30000" dirty="0" smtClean="0"/>
              <a:t>th </a:t>
            </a:r>
            <a:r>
              <a:rPr lang="en-US" sz="2400" dirty="0" smtClean="0"/>
              <a:t> RTD Headline: “State to Cut 565 Jobs”</a:t>
            </a:r>
          </a:p>
          <a:p>
            <a:pPr>
              <a:buNone/>
            </a:pPr>
            <a:r>
              <a:rPr lang="en-US" sz="2400" dirty="0" smtClean="0"/>
              <a:t>	</a:t>
            </a:r>
            <a:r>
              <a:rPr lang="en-US" sz="2000" dirty="0" smtClean="0"/>
              <a:t>“In the midst of uncertainty in Washington over sequestration and the federal budget, we have an obligation to prepare Virginia as much as possible for the reduction of federal spending that we all know is coming.”  Gov. McAuliffe</a:t>
            </a:r>
          </a:p>
          <a:p>
            <a:pPr>
              <a:buNone/>
            </a:pPr>
            <a:endParaRPr lang="en-US" sz="2000" dirty="0" smtClean="0"/>
          </a:p>
          <a:p>
            <a:pPr>
              <a:buNone/>
            </a:pPr>
            <a:r>
              <a:rPr lang="en-US" sz="2000" dirty="0" smtClean="0"/>
              <a:t>*</a:t>
            </a:r>
            <a:r>
              <a:rPr lang="en-US" sz="1400" dirty="0" smtClean="0"/>
              <a:t>Richmond Times-Dispatch</a:t>
            </a:r>
            <a:endParaRPr lang="en-US" sz="2000" dirty="0" smtClean="0"/>
          </a:p>
          <a:p>
            <a:pPr>
              <a:buNone/>
            </a:pPr>
            <a:endParaRPr lang="en-US" dirty="0"/>
          </a:p>
        </p:txBody>
      </p:sp>
    </p:spTree>
    <p:extLst>
      <p:ext uri="{BB962C8B-B14F-4D97-AF65-F5344CB8AC3E}">
        <p14:creationId xmlns:p14="http://schemas.microsoft.com/office/powerpoint/2010/main" val="159548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Published Reports on Impact of  IFD </a:t>
            </a:r>
            <a:r>
              <a:rPr lang="en-US" sz="1800" dirty="0" smtClean="0"/>
              <a:t>(cont’d)</a:t>
            </a:r>
            <a:endParaRPr lang="en-US" dirty="0"/>
          </a:p>
        </p:txBody>
      </p:sp>
      <p:sp>
        <p:nvSpPr>
          <p:cNvPr id="3" name="Content Placeholder 2"/>
          <p:cNvSpPr>
            <a:spLocks noGrp="1"/>
          </p:cNvSpPr>
          <p:nvPr>
            <p:ph idx="1"/>
          </p:nvPr>
        </p:nvSpPr>
        <p:spPr>
          <a:xfrm>
            <a:off x="228600" y="1143000"/>
            <a:ext cx="8686800" cy="5181600"/>
          </a:xfrm>
        </p:spPr>
        <p:txBody>
          <a:bodyPr/>
          <a:lstStyle/>
          <a:p>
            <a:pPr>
              <a:buNone/>
            </a:pPr>
            <a:r>
              <a:rPr lang="en-US" sz="2400" dirty="0" smtClean="0"/>
              <a:t>November 30, 2014 RDT Sec. A:  “Washington region suffering effects of U.S. spending cuts”</a:t>
            </a:r>
          </a:p>
          <a:p>
            <a:pPr>
              <a:buNone/>
            </a:pPr>
            <a:r>
              <a:rPr lang="en-US" sz="2400" dirty="0" smtClean="0"/>
              <a:t>	</a:t>
            </a:r>
            <a:r>
              <a:rPr lang="en-US" sz="2000" dirty="0" smtClean="0"/>
              <a:t>“The Washington area’s reliance on federal spending has become a major headache for state and local governments, with congressionally mandated cuts leaving gapping holes in revenue projections from Annapolis, Md., to Richmond.” </a:t>
            </a:r>
            <a:r>
              <a:rPr lang="en-US" sz="2400" dirty="0" smtClean="0"/>
              <a:t>	</a:t>
            </a:r>
          </a:p>
          <a:p>
            <a:pPr>
              <a:buNone/>
            </a:pPr>
            <a:endParaRPr lang="en-US" sz="1000" dirty="0" smtClean="0"/>
          </a:p>
          <a:p>
            <a:pPr>
              <a:buNone/>
            </a:pPr>
            <a:r>
              <a:rPr lang="en-US" sz="2400" dirty="0" smtClean="0"/>
              <a:t>September 27, 2014 RDT Headline: “VSU students, faculty anxious about cuts”</a:t>
            </a:r>
          </a:p>
          <a:p>
            <a:pPr>
              <a:buNone/>
            </a:pPr>
            <a:r>
              <a:rPr lang="en-US" sz="2400" dirty="0" smtClean="0"/>
              <a:t>	</a:t>
            </a:r>
            <a:r>
              <a:rPr lang="en-US" sz="2000" dirty="0" smtClean="0"/>
              <a:t>Fall enrollment drops by 1,000, with loss of $17.6 million in revenue.  “…budget problems are the result of changes in federal financial aid policies…”</a:t>
            </a:r>
          </a:p>
          <a:p>
            <a:pPr>
              <a:buNone/>
            </a:pPr>
            <a:endParaRPr lang="en-US" sz="1000" dirty="0" smtClean="0"/>
          </a:p>
          <a:p>
            <a:pPr>
              <a:buNone/>
            </a:pPr>
            <a:r>
              <a:rPr lang="en-US" sz="2400" dirty="0" smtClean="0"/>
              <a:t>October 31, 2014, RTD: “VSU President Keith Miller to step down Dec. 31”</a:t>
            </a:r>
          </a:p>
          <a:p>
            <a:pPr>
              <a:buNone/>
            </a:pPr>
            <a:endParaRPr lang="en-US" sz="2000" dirty="0" smtClean="0"/>
          </a:p>
          <a:p>
            <a:pPr>
              <a:buNone/>
            </a:pPr>
            <a:endParaRPr lang="en-US" sz="2400" dirty="0" smtClean="0"/>
          </a:p>
          <a:p>
            <a:pPr>
              <a:buNone/>
            </a:pPr>
            <a:endParaRPr lang="en-US" sz="2400" dirty="0" smtClean="0"/>
          </a:p>
        </p:txBody>
      </p:sp>
      <p:sp>
        <p:nvSpPr>
          <p:cNvPr id="4" name="Slide Number Placeholder 3"/>
          <p:cNvSpPr>
            <a:spLocks noGrp="1"/>
          </p:cNvSpPr>
          <p:nvPr>
            <p:ph type="sldNum" sz="quarter" idx="4294967295"/>
          </p:nvPr>
        </p:nvSpPr>
        <p:spPr>
          <a:xfrm>
            <a:off x="8597462" y="6324600"/>
            <a:ext cx="500503" cy="365125"/>
          </a:xfrm>
          <a:prstGeom prst="rect">
            <a:avLst/>
          </a:prstGeom>
        </p:spPr>
        <p:txBody>
          <a:bodyPr/>
          <a:lstStyle/>
          <a:p>
            <a:fld id="{F8E24598-D429-A34B-B4A6-5808099B37D3}" type="slidenum">
              <a:rPr lang="en-US">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206455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85800"/>
          </a:xfrm>
        </p:spPr>
        <p:txBody>
          <a:bodyPr/>
          <a:lstStyle/>
          <a:p>
            <a:r>
              <a:rPr lang="en-US" dirty="0" smtClean="0"/>
              <a:t>The Fiscal Condition of the U.S. Government </a:t>
            </a:r>
            <a:endParaRPr lang="en-US" dirty="0"/>
          </a:p>
        </p:txBody>
      </p:sp>
      <p:pic>
        <p:nvPicPr>
          <p:cNvPr id="5" name="Picture 4" descr="MC910217508.WMF"/>
          <p:cNvPicPr>
            <a:picLocks noChangeAspect="1"/>
          </p:cNvPicPr>
          <p:nvPr/>
        </p:nvPicPr>
        <p:blipFill>
          <a:blip r:embed="rId3" cstate="print"/>
          <a:stretch>
            <a:fillRect/>
          </a:stretch>
        </p:blipFill>
        <p:spPr>
          <a:xfrm>
            <a:off x="1143000" y="1447800"/>
            <a:ext cx="6943979" cy="4432769"/>
          </a:xfrm>
          <a:prstGeom prst="rect">
            <a:avLst/>
          </a:prstGeom>
        </p:spPr>
      </p:pic>
    </p:spTree>
    <p:extLst>
      <p:ext uri="{BB962C8B-B14F-4D97-AF65-F5344CB8AC3E}">
        <p14:creationId xmlns:p14="http://schemas.microsoft.com/office/powerpoint/2010/main" val="1775780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PowerPoint">
  <a:themeElements>
    <a:clrScheme name="Custom 6">
      <a:dk1>
        <a:srgbClr val="000000"/>
      </a:dk1>
      <a:lt1>
        <a:srgbClr val="FFFFFF"/>
      </a:lt1>
      <a:dk2>
        <a:srgbClr val="003767"/>
      </a:dk2>
      <a:lt2>
        <a:srgbClr val="E2E2DD"/>
      </a:lt2>
      <a:accent1>
        <a:srgbClr val="003767"/>
      </a:accent1>
      <a:accent2>
        <a:srgbClr val="380834"/>
      </a:accent2>
      <a:accent3>
        <a:srgbClr val="7B181A"/>
      </a:accent3>
      <a:accent4>
        <a:srgbClr val="9B9A3D"/>
      </a:accent4>
      <a:accent5>
        <a:srgbClr val="F4CA49"/>
      </a:accent5>
      <a:accent6>
        <a:srgbClr val="B88B47"/>
      </a:accent6>
      <a:hlink>
        <a:srgbClr val="6699CC"/>
      </a:hlink>
      <a:folHlink>
        <a:srgbClr val="66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ECDAF73C7C1340A4B7D061CDAC7354" ma:contentTypeVersion="1" ma:contentTypeDescription="Create a new document." ma:contentTypeScope="" ma:versionID="bd4681064f49fb023c4dd956bdcbf89e">
  <xsd:schema xmlns:xsd="http://www.w3.org/2001/XMLSchema" xmlns:xs="http://www.w3.org/2001/XMLSchema" xmlns:p="http://schemas.microsoft.com/office/2006/metadata/properties" xmlns:ns1="http://schemas.microsoft.com/sharepoint/v3" targetNamespace="http://schemas.microsoft.com/office/2006/metadata/properties" ma:root="true" ma:fieldsID="045cc7f5e314b979c5632df14ec87cd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7C5CF-6EE7-4E27-BAB9-24E63FABDD55}"/>
</file>

<file path=customXml/itemProps2.xml><?xml version="1.0" encoding="utf-8"?>
<ds:datastoreItem xmlns:ds="http://schemas.openxmlformats.org/officeDocument/2006/customXml" ds:itemID="{072765B5-B2AA-43D6-B2AD-A01ED09CF8FF}"/>
</file>

<file path=customXml/itemProps3.xml><?xml version="1.0" encoding="utf-8"?>
<ds:datastoreItem xmlns:ds="http://schemas.openxmlformats.org/officeDocument/2006/customXml" ds:itemID="{EBD2EF03-D706-4625-B796-319B72C668A3}"/>
</file>

<file path=docProps/app.xml><?xml version="1.0" encoding="utf-8"?>
<Properties xmlns="http://schemas.openxmlformats.org/officeDocument/2006/extended-properties" xmlns:vt="http://schemas.openxmlformats.org/officeDocument/2006/docPropsVTypes">
  <TotalTime>1563</TotalTime>
  <Words>3820</Words>
  <Application>Microsoft Office PowerPoint</Application>
  <PresentationFormat>On-screen Show (4:3)</PresentationFormat>
  <Paragraphs>622</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CLA-PowerPoint</vt:lpstr>
      <vt:lpstr>Commonwealth of Puerto Rico  Governor’s Federal Grants &amp; Contracts Training Summit </vt:lpstr>
      <vt:lpstr>Session Learning Objectives</vt:lpstr>
      <vt:lpstr>Key Assertions</vt:lpstr>
      <vt:lpstr>Published Reports on the Impact of IFD in Puerto Rico</vt:lpstr>
      <vt:lpstr>Published Reports on the Impact of IFD (cont’d)</vt:lpstr>
      <vt:lpstr>Published Reports on the Impact of IFD (cont’d)</vt:lpstr>
      <vt:lpstr>Published Reports on Impact of IFD in Virginia</vt:lpstr>
      <vt:lpstr>Published Reports on Impact of  IFD (cont’d)</vt:lpstr>
      <vt:lpstr>The Fiscal Condition of the U.S. Government </vt:lpstr>
      <vt:lpstr>Concerns About Federal Fiscal Sustainability</vt:lpstr>
      <vt:lpstr>PowerPoint Presentation</vt:lpstr>
      <vt:lpstr>PowerPoint Presentation</vt:lpstr>
      <vt:lpstr>Analysis of  Federal Liabilities, Intragovernmental Debt, and Social Insurance Obligations</vt:lpstr>
      <vt:lpstr>Indicators of Further Deterioration in the Fiscal Condition of the  Federal Government</vt:lpstr>
      <vt:lpstr>PowerPoint Presentation</vt:lpstr>
      <vt:lpstr>What is Intergovernmental Financial Dependency?</vt:lpstr>
      <vt:lpstr>Key Dependency Measures—   Maryland, Puerto Rico, and Total U.S. ($ in Billions)</vt:lpstr>
      <vt:lpstr>Key Dependency Measures— Maryland, Puerto Rico, and Total U.S. ($ in Billions)</vt:lpstr>
      <vt:lpstr>Key Dependency Measures:  States By Percentage of Revenue—2012  ($ Billions)</vt:lpstr>
      <vt:lpstr>Key Dependency Measures:  States By Percentage of GDP—2012 ($ Billions)</vt:lpstr>
      <vt:lpstr>Key Dependency Measures:  Top 5 States Per Category—2012 </vt:lpstr>
      <vt:lpstr>Risks to States, Local Governments, and Territories From Intergovernmental Financial Dependency</vt:lpstr>
      <vt:lpstr>Estimating IFD Impact on Local Governments</vt:lpstr>
      <vt:lpstr>PowerPoint Presentation</vt:lpstr>
      <vt:lpstr>Additional Key Dependency Measures Prince William County, Virginia</vt:lpstr>
      <vt:lpstr>Possible Leading Indicators of Changes in Federal and State Direct and Indirect Flows Impacting Prince William County</vt:lpstr>
      <vt:lpstr>Possible Leading Indicators of Changes in Federal and State Direct and Indirect Flows Impacting Prince William County  (cont’d)</vt:lpstr>
      <vt:lpstr>Possible IFD Impact on Specific PW Revenues</vt:lpstr>
      <vt:lpstr>Possible IFD Impact on Specific PW Revenues (cont’d)</vt:lpstr>
      <vt:lpstr>PowerPoint Presentation</vt:lpstr>
      <vt:lpstr>Suggested Initiatives by Elected Officials</vt:lpstr>
      <vt:lpstr>Suggested Initiatives by S &amp; L Elected Officials (cont’d) </vt:lpstr>
      <vt:lpstr>Communicating Actions to Manage IFD Risks</vt:lpstr>
      <vt:lpstr>Significant Public Admonitions to Address Fiscal Sustainability by Our Governments</vt:lpstr>
      <vt:lpstr>CLA Published Guidance on IFD</vt:lpstr>
      <vt:lpstr>Contact Information</vt:lpstr>
    </vt:vector>
  </TitlesOfParts>
  <Company>CliftonLarsonAllen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Ripple Effect: How the Federal Government’s Financial Position Affects the States and Territories</dc:title>
  <dc:creator>DeBi36426</dc:creator>
  <cp:lastModifiedBy>mazu10533</cp:lastModifiedBy>
  <cp:revision>31</cp:revision>
  <dcterms:created xsi:type="dcterms:W3CDTF">2015-01-19T15:42:19Z</dcterms:created>
  <dcterms:modified xsi:type="dcterms:W3CDTF">2015-01-28T21:26:05Z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0x010100DDECDAF73C7C1340A4B7D061CDAC7354</vt:lpwstr>
  </property>
  <property fmtid="{D5CDD505-2E9C-101B-9397-08002B2CF9AE}" pid="3" name="Order">
    <vt:r8>2600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